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Lst>
  <p:sldSz cy="5143500" cx="9144000"/>
  <p:notesSz cx="6858000" cy="9144000"/>
  <p:embeddedFontLst>
    <p:embeddedFont>
      <p:font typeface="Caveat"/>
      <p:regular r:id="rId51"/>
      <p:bold r:id="rId52"/>
    </p:embeddedFont>
    <p:embeddedFont>
      <p:font typeface="Roboto"/>
      <p:regular r:id="rId53"/>
      <p:bold r:id="rId54"/>
      <p:italic r:id="rId55"/>
      <p:boldItalic r:id="rId56"/>
    </p:embeddedFont>
    <p:embeddedFont>
      <p:font typeface="Lobster"/>
      <p:regular r:id="rId57"/>
    </p:embeddedFont>
    <p:embeddedFont>
      <p:font typeface="Actor"/>
      <p:regular r:id="rId58"/>
    </p:embeddedFont>
    <p:embeddedFont>
      <p:font typeface="Average"/>
      <p:regular r:id="rId59"/>
    </p:embeddedFont>
    <p:embeddedFont>
      <p:font typeface="Oswald"/>
      <p:regular r:id="rId60"/>
      <p:bold r:id="rId61"/>
    </p:embeddedFont>
    <p:embeddedFont>
      <p:font typeface="Roboto Mono"/>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ono-regular.fntdata"/><Relationship Id="rId61" Type="http://schemas.openxmlformats.org/officeDocument/2006/relationships/font" Target="fonts/Oswald-bold.fntdata"/><Relationship Id="rId20" Type="http://schemas.openxmlformats.org/officeDocument/2006/relationships/slide" Target="slides/slide15.xml"/><Relationship Id="rId64" Type="http://schemas.openxmlformats.org/officeDocument/2006/relationships/font" Target="fonts/RobotoMono-italic.fntdata"/><Relationship Id="rId63" Type="http://schemas.openxmlformats.org/officeDocument/2006/relationships/font" Target="fonts/RobotoMono-bold.fntdata"/><Relationship Id="rId22" Type="http://schemas.openxmlformats.org/officeDocument/2006/relationships/slide" Target="slides/slide17.xml"/><Relationship Id="rId21" Type="http://schemas.openxmlformats.org/officeDocument/2006/relationships/slide" Target="slides/slide16.xml"/><Relationship Id="rId65" Type="http://schemas.openxmlformats.org/officeDocument/2006/relationships/font" Target="fonts/RobotoMono-boldItalic.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Oswald-regular.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Caveat-regular.fntdata"/><Relationship Id="rId50" Type="http://schemas.openxmlformats.org/officeDocument/2006/relationships/slide" Target="slides/slide45.xml"/><Relationship Id="rId53" Type="http://schemas.openxmlformats.org/officeDocument/2006/relationships/font" Target="fonts/Roboto-regular.fntdata"/><Relationship Id="rId52" Type="http://schemas.openxmlformats.org/officeDocument/2006/relationships/font" Target="fonts/Caveat-bold.fntdata"/><Relationship Id="rId11" Type="http://schemas.openxmlformats.org/officeDocument/2006/relationships/slide" Target="slides/slide6.xml"/><Relationship Id="rId55" Type="http://schemas.openxmlformats.org/officeDocument/2006/relationships/font" Target="fonts/Roboto-italic.fntdata"/><Relationship Id="rId10" Type="http://schemas.openxmlformats.org/officeDocument/2006/relationships/slide" Target="slides/slide5.xml"/><Relationship Id="rId54" Type="http://schemas.openxmlformats.org/officeDocument/2006/relationships/font" Target="fonts/Roboto-bold.fntdata"/><Relationship Id="rId13" Type="http://schemas.openxmlformats.org/officeDocument/2006/relationships/slide" Target="slides/slide8.xml"/><Relationship Id="rId57" Type="http://schemas.openxmlformats.org/officeDocument/2006/relationships/font" Target="fonts/Lobster-regular.fntdata"/><Relationship Id="rId12" Type="http://schemas.openxmlformats.org/officeDocument/2006/relationships/slide" Target="slides/slide7.xml"/><Relationship Id="rId56" Type="http://schemas.openxmlformats.org/officeDocument/2006/relationships/font" Target="fonts/Roboto-boldItalic.fntdata"/><Relationship Id="rId15" Type="http://schemas.openxmlformats.org/officeDocument/2006/relationships/slide" Target="slides/slide10.xml"/><Relationship Id="rId59" Type="http://schemas.openxmlformats.org/officeDocument/2006/relationships/font" Target="fonts/Average-regular.fntdata"/><Relationship Id="rId14" Type="http://schemas.openxmlformats.org/officeDocument/2006/relationships/slide" Target="slides/slide9.xml"/><Relationship Id="rId58" Type="http://schemas.openxmlformats.org/officeDocument/2006/relationships/font" Target="fonts/Actor-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d4af90f0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d4af90f0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d6f7f3e05c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d6f7f3e05c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d6f7f3e05c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d6f7f3e05c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d6f7f3e05c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d6f7f3e05c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d6f7f3e05c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d6f7f3e05c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d6f7f3e05c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d6f7f3e05c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ced575e50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ced575e50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d6f7f3e05c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d6f7f3e05c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d6f7f3e05c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d6f7f3e05c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d6f7f3e05c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d6f7f3e05c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d6f7f3e05c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d6f7f3e05c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d6f7f3e05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d6f7f3e05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d6f7f3e05c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d6f7f3e05c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d6f7f3e05c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d6f7f3e05c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d6f7f3e05c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d6f7f3e05c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d6f7f3e05c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d6f7f3e05c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d6f7f3e05c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d6f7f3e05c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d4af90f0d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d4af90f0d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d4af90f0d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d4af90f0d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d4af90f0d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d4af90f0d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d6f7f3e05c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d6f7f3e05c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d6f7f3e05c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d6f7f3e05c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d4af90f0d6_1_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d4af90f0d6_1_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d4af90f0d6_1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d4af90f0d6_1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d4af90f0d6_1_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d4af90f0d6_1_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d4af90f0d6_1_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d4af90f0d6_1_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d4af90f0d6_1_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d4af90f0d6_1_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d4af90f0d6_1_7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d4af90f0d6_1_7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d4af90f0d6_1_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d4af90f0d6_1_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d4af90f0d6_1_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d4af90f0d6_1_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d6f7f3e05c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d6f7f3e05c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d6f7f3e05c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d6f7f3e05c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d6f7f3e05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d6f7f3e05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d6f7f3e05c_0_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d6f7f3e05c_0_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d6f7f3e05c_0_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d6f7f3e05c_0_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d6f7f3e05c_0_5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d6f7f3e05c_0_5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d6f7f3e05c_0_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d6f7f3e05c_0_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cecf438d4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cecf438d4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cecf438d45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cecf438d45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d6f7f3e05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d6f7f3e05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d6f7f3e05c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d6f7f3e05c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d6f7f3e05c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d6f7f3e05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d6f7f3e05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d6f7f3e05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d6f7f3e05c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d6f7f3e05c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7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hyperlink" Target="https://github.com/Eastside-FP/daythre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61" name="Google Shape;61;p13"/>
          <p:cNvPicPr preferRelativeResize="0"/>
          <p:nvPr/>
        </p:nvPicPr>
        <p:blipFill>
          <a:blip r:embed="rId3">
            <a:alphaModFix/>
          </a:blip>
          <a:stretch>
            <a:fillRect/>
          </a:stretch>
        </p:blipFill>
        <p:spPr>
          <a:xfrm>
            <a:off x="-1" y="-454325"/>
            <a:ext cx="9144000" cy="6457946"/>
          </a:xfrm>
          <a:prstGeom prst="rect">
            <a:avLst/>
          </a:prstGeom>
          <a:noFill/>
          <a:ln>
            <a:noFill/>
          </a:ln>
        </p:spPr>
      </p:pic>
      <p:sp>
        <p:nvSpPr>
          <p:cNvPr id="62" name="Google Shape;62;p13"/>
          <p:cNvSpPr txBox="1"/>
          <p:nvPr/>
        </p:nvSpPr>
        <p:spPr>
          <a:xfrm>
            <a:off x="1239000" y="4622350"/>
            <a:ext cx="21012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200">
                <a:solidFill>
                  <a:schemeClr val="dk1"/>
                </a:solidFill>
                <a:latin typeface="Lobster"/>
                <a:ea typeface="Lobster"/>
                <a:cs typeface="Lobster"/>
                <a:sym typeface="Lobster"/>
              </a:rPr>
              <a:t>Functions</a:t>
            </a:r>
            <a:endParaRPr sz="3200">
              <a:solidFill>
                <a:schemeClr val="dk1"/>
              </a:solidFill>
              <a:latin typeface="Lobster"/>
              <a:ea typeface="Lobster"/>
              <a:cs typeface="Lobster"/>
              <a:sym typeface="Lobster"/>
            </a:endParaRPr>
          </a:p>
        </p:txBody>
      </p:sp>
      <p:sp>
        <p:nvSpPr>
          <p:cNvPr id="63" name="Google Shape;63;p13"/>
          <p:cNvSpPr txBox="1"/>
          <p:nvPr/>
        </p:nvSpPr>
        <p:spPr>
          <a:xfrm>
            <a:off x="3543325" y="4622350"/>
            <a:ext cx="21012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200">
                <a:latin typeface="Lobster"/>
                <a:ea typeface="Lobster"/>
                <a:cs typeface="Lobster"/>
                <a:sym typeface="Lobster"/>
              </a:rPr>
              <a:t>Data</a:t>
            </a:r>
            <a:endParaRPr sz="3200">
              <a:latin typeface="Lobster"/>
              <a:ea typeface="Lobster"/>
              <a:cs typeface="Lobster"/>
              <a:sym typeface="Lobs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p:nvPr/>
        </p:nvSpPr>
        <p:spPr>
          <a:xfrm>
            <a:off x="474500" y="774475"/>
            <a:ext cx="3519900" cy="21156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sumList [] = 0</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sumList (x:xs) = x + sumList xs</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timesList [] = 1</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timesList (x:xs) = x * timesList xs</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len [] = 0</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l</a:t>
            </a:r>
            <a:r>
              <a:rPr lang="en" sz="1050">
                <a:solidFill>
                  <a:schemeClr val="dk1"/>
                </a:solidFill>
                <a:latin typeface="Roboto Mono"/>
                <a:ea typeface="Roboto Mono"/>
                <a:cs typeface="Roboto Mono"/>
                <a:sym typeface="Roboto Mono"/>
              </a:rPr>
              <a:t>en (x:xs) = 1 + len xs</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chemeClr val="dk1"/>
              </a:solidFill>
              <a:latin typeface="Roboto Mono"/>
              <a:ea typeface="Roboto Mono"/>
              <a:cs typeface="Roboto Mono"/>
              <a:sym typeface="Roboto Mono"/>
            </a:endParaRPr>
          </a:p>
        </p:txBody>
      </p:sp>
      <p:sp>
        <p:nvSpPr>
          <p:cNvPr id="143" name="Google Shape;143;p22"/>
          <p:cNvSpPr txBox="1"/>
          <p:nvPr/>
        </p:nvSpPr>
        <p:spPr>
          <a:xfrm>
            <a:off x="4911200" y="774475"/>
            <a:ext cx="3773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6"/>
                </a:solidFill>
                <a:latin typeface="Actor"/>
                <a:ea typeface="Actor"/>
                <a:cs typeface="Actor"/>
                <a:sym typeface="Actor"/>
              </a:rPr>
              <a:t>W</a:t>
            </a:r>
            <a:r>
              <a:rPr lang="en">
                <a:solidFill>
                  <a:schemeClr val="accent6"/>
                </a:solidFill>
                <a:latin typeface="Actor"/>
                <a:ea typeface="Actor"/>
                <a:cs typeface="Actor"/>
                <a:sym typeface="Actor"/>
              </a:rPr>
              <a:t>hat </a:t>
            </a:r>
            <a:r>
              <a:rPr lang="en">
                <a:solidFill>
                  <a:schemeClr val="accent5"/>
                </a:solidFill>
                <a:latin typeface="Actor"/>
                <a:ea typeface="Actor"/>
                <a:cs typeface="Actor"/>
                <a:sym typeface="Actor"/>
              </a:rPr>
              <a:t>two</a:t>
            </a:r>
            <a:r>
              <a:rPr lang="en">
                <a:solidFill>
                  <a:schemeClr val="accent6"/>
                </a:solidFill>
                <a:latin typeface="Actor"/>
                <a:ea typeface="Actor"/>
                <a:cs typeface="Actor"/>
                <a:sym typeface="Actor"/>
              </a:rPr>
              <a:t> things differentiates each function from the others? </a:t>
            </a:r>
            <a:endParaRPr>
              <a:solidFill>
                <a:schemeClr val="accent6"/>
              </a:solidFill>
              <a:latin typeface="Actor"/>
              <a:ea typeface="Actor"/>
              <a:cs typeface="Actor"/>
              <a:sym typeface="Actor"/>
            </a:endParaRPr>
          </a:p>
        </p:txBody>
      </p:sp>
      <p:sp>
        <p:nvSpPr>
          <p:cNvPr id="144" name="Google Shape;144;p22"/>
          <p:cNvSpPr txBox="1"/>
          <p:nvPr/>
        </p:nvSpPr>
        <p:spPr>
          <a:xfrm>
            <a:off x="4981850" y="1647900"/>
            <a:ext cx="3773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Actor"/>
                <a:ea typeface="Actor"/>
                <a:cs typeface="Actor"/>
                <a:sym typeface="Actor"/>
              </a:rPr>
              <a:t>The function applied to each element </a:t>
            </a:r>
            <a:endParaRPr b="1">
              <a:solidFill>
                <a:schemeClr val="dk1"/>
              </a:solidFill>
              <a:latin typeface="Actor"/>
              <a:ea typeface="Actor"/>
              <a:cs typeface="Actor"/>
              <a:sym typeface="Actor"/>
            </a:endParaRPr>
          </a:p>
          <a:p>
            <a:pPr indent="457200" lvl="0" marL="0" rtl="0" algn="l">
              <a:spcBef>
                <a:spcPts val="0"/>
              </a:spcBef>
              <a:spcAft>
                <a:spcPts val="0"/>
              </a:spcAft>
              <a:buNone/>
            </a:pPr>
            <a:r>
              <a:rPr lang="en">
                <a:solidFill>
                  <a:schemeClr val="accent4"/>
                </a:solidFill>
                <a:latin typeface="Actor"/>
                <a:ea typeface="Actor"/>
                <a:cs typeface="Actor"/>
                <a:sym typeface="Actor"/>
              </a:rPr>
              <a:t>(x+y)</a:t>
            </a:r>
            <a:r>
              <a:rPr lang="en">
                <a:solidFill>
                  <a:schemeClr val="accent6"/>
                </a:solidFill>
                <a:latin typeface="Actor"/>
                <a:ea typeface="Actor"/>
                <a:cs typeface="Actor"/>
                <a:sym typeface="Actor"/>
              </a:rPr>
              <a:t> , </a:t>
            </a:r>
            <a:r>
              <a:rPr lang="en">
                <a:solidFill>
                  <a:schemeClr val="accent4"/>
                </a:solidFill>
                <a:latin typeface="Actor"/>
                <a:ea typeface="Actor"/>
                <a:cs typeface="Actor"/>
                <a:sym typeface="Actor"/>
              </a:rPr>
              <a:t>(x*y), (1+y)</a:t>
            </a:r>
            <a:endParaRPr>
              <a:solidFill>
                <a:schemeClr val="accent6"/>
              </a:solidFill>
              <a:latin typeface="Actor"/>
              <a:ea typeface="Actor"/>
              <a:cs typeface="Actor"/>
              <a:sym typeface="Actor"/>
            </a:endParaRPr>
          </a:p>
        </p:txBody>
      </p:sp>
      <p:sp>
        <p:nvSpPr>
          <p:cNvPr id="145" name="Google Shape;145;p22"/>
          <p:cNvSpPr txBox="1"/>
          <p:nvPr/>
        </p:nvSpPr>
        <p:spPr>
          <a:xfrm>
            <a:off x="5035325" y="2365625"/>
            <a:ext cx="3773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Actor"/>
                <a:ea typeface="Actor"/>
                <a:cs typeface="Actor"/>
                <a:sym typeface="Actor"/>
              </a:rPr>
              <a:t>The initial (empty list) value</a:t>
            </a:r>
            <a:endParaRPr b="1">
              <a:solidFill>
                <a:schemeClr val="dk1"/>
              </a:solidFill>
              <a:latin typeface="Actor"/>
              <a:ea typeface="Actor"/>
              <a:cs typeface="Actor"/>
              <a:sym typeface="Actor"/>
            </a:endParaRPr>
          </a:p>
          <a:p>
            <a:pPr indent="457200" lvl="0" marL="0" rtl="0" algn="l">
              <a:spcBef>
                <a:spcPts val="0"/>
              </a:spcBef>
              <a:spcAft>
                <a:spcPts val="0"/>
              </a:spcAft>
              <a:buNone/>
            </a:pPr>
            <a:r>
              <a:rPr lang="en">
                <a:solidFill>
                  <a:schemeClr val="accent4"/>
                </a:solidFill>
                <a:latin typeface="Actor"/>
                <a:ea typeface="Actor"/>
                <a:cs typeface="Actor"/>
                <a:sym typeface="Actor"/>
              </a:rPr>
              <a:t>0, 1, 0</a:t>
            </a:r>
            <a:r>
              <a:rPr lang="en">
                <a:solidFill>
                  <a:schemeClr val="accent4"/>
                </a:solidFill>
                <a:latin typeface="Actor"/>
                <a:ea typeface="Actor"/>
                <a:cs typeface="Actor"/>
                <a:sym typeface="Actor"/>
              </a:rPr>
              <a:t> </a:t>
            </a:r>
            <a:r>
              <a:rPr lang="en">
                <a:solidFill>
                  <a:schemeClr val="accent6"/>
                </a:solidFill>
                <a:latin typeface="Actor"/>
                <a:ea typeface="Actor"/>
                <a:cs typeface="Actor"/>
                <a:sym typeface="Actor"/>
              </a:rPr>
              <a:t> </a:t>
            </a:r>
            <a:endParaRPr>
              <a:solidFill>
                <a:schemeClr val="accent6"/>
              </a:solidFill>
              <a:latin typeface="Actor"/>
              <a:ea typeface="Actor"/>
              <a:cs typeface="Actor"/>
              <a:sym typeface="Actor"/>
            </a:endParaRPr>
          </a:p>
        </p:txBody>
      </p:sp>
      <p:sp>
        <p:nvSpPr>
          <p:cNvPr id="146" name="Google Shape;146;p22"/>
          <p:cNvSpPr/>
          <p:nvPr/>
        </p:nvSpPr>
        <p:spPr>
          <a:xfrm>
            <a:off x="513825" y="3301200"/>
            <a:ext cx="7824600" cy="8043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200">
                <a:solidFill>
                  <a:schemeClr val="dk1"/>
                </a:solidFill>
                <a:latin typeface="Roboto Mono"/>
                <a:ea typeface="Roboto Mono"/>
                <a:cs typeface="Roboto Mono"/>
                <a:sym typeface="Roboto Mono"/>
              </a:rPr>
              <a:t>reduce _fn value [] = value</a:t>
            </a:r>
            <a:endParaRPr sz="120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dk1"/>
                </a:solidFill>
                <a:latin typeface="Roboto Mono"/>
                <a:ea typeface="Roboto Mono"/>
                <a:cs typeface="Roboto Mono"/>
                <a:sym typeface="Roboto Mono"/>
              </a:rPr>
              <a:t>reduce  fn value (x:xs) = reduce fn (fn value x) xs</a:t>
            </a:r>
            <a:endParaRPr sz="120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0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chemeClr val="dk1"/>
              </a:solidFill>
              <a:latin typeface="Roboto Mono"/>
              <a:ea typeface="Roboto Mono"/>
              <a:cs typeface="Roboto Mono"/>
              <a:sym typeface="Roboto Mon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3"/>
          <p:cNvSpPr/>
          <p:nvPr/>
        </p:nvSpPr>
        <p:spPr>
          <a:xfrm>
            <a:off x="421950" y="368625"/>
            <a:ext cx="7824600" cy="8043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200">
                <a:solidFill>
                  <a:schemeClr val="lt2"/>
                </a:solidFill>
                <a:latin typeface="Roboto Mono"/>
                <a:ea typeface="Roboto Mono"/>
                <a:cs typeface="Roboto Mono"/>
                <a:sym typeface="Roboto Mono"/>
              </a:rPr>
              <a:t>reduce _fn value [] = value</a:t>
            </a:r>
            <a:endParaRPr sz="1200">
              <a:solidFill>
                <a:schemeClr val="lt2"/>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lt2"/>
                </a:solidFill>
                <a:latin typeface="Roboto Mono"/>
                <a:ea typeface="Roboto Mono"/>
                <a:cs typeface="Roboto Mono"/>
                <a:sym typeface="Roboto Mono"/>
              </a:rPr>
              <a:t>reduce  fn value (x:xs) = reduce fn (fn value x) xs</a:t>
            </a:r>
            <a:endParaRPr sz="1100">
              <a:solidFill>
                <a:schemeClr val="lt2"/>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chemeClr val="lt2"/>
              </a:solidFill>
              <a:latin typeface="Roboto Mono"/>
              <a:ea typeface="Roboto Mono"/>
              <a:cs typeface="Roboto Mono"/>
              <a:sym typeface="Roboto Mono"/>
            </a:endParaRPr>
          </a:p>
        </p:txBody>
      </p:sp>
      <p:sp>
        <p:nvSpPr>
          <p:cNvPr id="152" name="Google Shape;152;p23"/>
          <p:cNvSpPr/>
          <p:nvPr/>
        </p:nvSpPr>
        <p:spPr>
          <a:xfrm>
            <a:off x="421950" y="1595125"/>
            <a:ext cx="7824600" cy="16695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200">
                <a:solidFill>
                  <a:schemeClr val="dk1"/>
                </a:solidFill>
                <a:latin typeface="Roboto Mono"/>
                <a:ea typeface="Roboto Mono"/>
                <a:cs typeface="Roboto Mono"/>
                <a:sym typeface="Roboto Mono"/>
              </a:rPr>
              <a:t>reduce (+) 0 [1,2,3] </a:t>
            </a:r>
            <a:endParaRPr sz="120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dk1"/>
                </a:solidFill>
                <a:latin typeface="Roboto Mono"/>
                <a:ea typeface="Roboto Mono"/>
                <a:cs typeface="Roboto Mono"/>
                <a:sym typeface="Roboto Mono"/>
              </a:rPr>
              <a:t>reduce (+) (value + x) [2, 3]</a:t>
            </a:r>
            <a:endParaRPr sz="120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dk1"/>
                </a:solidFill>
                <a:latin typeface="Roboto Mono"/>
                <a:ea typeface="Roboto Mono"/>
                <a:cs typeface="Roboto Mono"/>
                <a:sym typeface="Roboto Mono"/>
              </a:rPr>
              <a:t>r</a:t>
            </a:r>
            <a:r>
              <a:rPr lang="en" sz="1200">
                <a:solidFill>
                  <a:schemeClr val="dk1"/>
                </a:solidFill>
                <a:latin typeface="Roboto Mono"/>
                <a:ea typeface="Roboto Mono"/>
                <a:cs typeface="Roboto Mono"/>
                <a:sym typeface="Roboto Mono"/>
              </a:rPr>
              <a:t>educe (+) (0 + 1) [2, 3]</a:t>
            </a:r>
            <a:endParaRPr sz="120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dk1"/>
                </a:solidFill>
                <a:latin typeface="Roboto Mono"/>
                <a:ea typeface="Roboto Mono"/>
                <a:cs typeface="Roboto Mono"/>
                <a:sym typeface="Roboto Mono"/>
              </a:rPr>
              <a:t>reduce (+) (1 + 2) [3]</a:t>
            </a:r>
            <a:endParaRPr sz="120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dk1"/>
                </a:solidFill>
                <a:latin typeface="Roboto Mono"/>
                <a:ea typeface="Roboto Mono"/>
                <a:cs typeface="Roboto Mono"/>
                <a:sym typeface="Roboto Mono"/>
              </a:rPr>
              <a:t>r</a:t>
            </a:r>
            <a:r>
              <a:rPr lang="en" sz="1200">
                <a:solidFill>
                  <a:schemeClr val="dk1"/>
                </a:solidFill>
                <a:latin typeface="Roboto Mono"/>
                <a:ea typeface="Roboto Mono"/>
                <a:cs typeface="Roboto Mono"/>
                <a:sym typeface="Roboto Mono"/>
              </a:rPr>
              <a:t>educe (+) (3 + 3) []</a:t>
            </a:r>
            <a:endParaRPr sz="120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dk1"/>
                </a:solidFill>
                <a:latin typeface="Roboto Mono"/>
                <a:ea typeface="Roboto Mono"/>
                <a:cs typeface="Roboto Mono"/>
                <a:sym typeface="Roboto Mono"/>
              </a:rPr>
              <a:t>6</a:t>
            </a:r>
            <a:endParaRPr sz="120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chemeClr val="dk1"/>
              </a:solidFill>
              <a:latin typeface="Roboto Mono"/>
              <a:ea typeface="Roboto Mono"/>
              <a:cs typeface="Roboto Mono"/>
              <a:sym typeface="Roboto Mono"/>
            </a:endParaRPr>
          </a:p>
        </p:txBody>
      </p:sp>
      <p:sp>
        <p:nvSpPr>
          <p:cNvPr id="153" name="Google Shape;153;p23"/>
          <p:cNvSpPr txBox="1"/>
          <p:nvPr/>
        </p:nvSpPr>
        <p:spPr>
          <a:xfrm>
            <a:off x="445175" y="3575625"/>
            <a:ext cx="78015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latin typeface="Average"/>
                <a:ea typeface="Average"/>
                <a:cs typeface="Average"/>
                <a:sym typeface="Average"/>
              </a:rPr>
              <a:t>Haskell calls this function a </a:t>
            </a:r>
            <a:r>
              <a:rPr i="1" lang="en" sz="1700">
                <a:solidFill>
                  <a:schemeClr val="dk1"/>
                </a:solidFill>
                <a:latin typeface="Average"/>
                <a:ea typeface="Average"/>
                <a:cs typeface="Average"/>
                <a:sym typeface="Average"/>
              </a:rPr>
              <a:t>fold</a:t>
            </a:r>
            <a:r>
              <a:rPr lang="en" sz="1700">
                <a:solidFill>
                  <a:schemeClr val="dk1"/>
                </a:solidFill>
                <a:latin typeface="Average"/>
                <a:ea typeface="Average"/>
                <a:cs typeface="Average"/>
                <a:sym typeface="Average"/>
              </a:rPr>
              <a:t>. </a:t>
            </a:r>
            <a:endParaRPr sz="1700">
              <a:solidFill>
                <a:schemeClr val="dk1"/>
              </a:solidFill>
              <a:latin typeface="Average"/>
              <a:ea typeface="Average"/>
              <a:cs typeface="Average"/>
              <a:sym typeface="Average"/>
            </a:endParaRPr>
          </a:p>
          <a:p>
            <a:pPr indent="0" lvl="0" marL="0" rtl="0" algn="l">
              <a:spcBef>
                <a:spcPts val="0"/>
              </a:spcBef>
              <a:spcAft>
                <a:spcPts val="0"/>
              </a:spcAft>
              <a:buNone/>
            </a:pPr>
            <a:r>
              <a:t/>
            </a:r>
            <a:endParaRPr sz="1700">
              <a:solidFill>
                <a:schemeClr val="dk1"/>
              </a:solidFill>
              <a:latin typeface="Average"/>
              <a:ea typeface="Average"/>
              <a:cs typeface="Average"/>
              <a:sym typeface="Average"/>
            </a:endParaRPr>
          </a:p>
          <a:p>
            <a:pPr indent="0" lvl="0" marL="0" rtl="0" algn="l">
              <a:spcBef>
                <a:spcPts val="0"/>
              </a:spcBef>
              <a:spcAft>
                <a:spcPts val="0"/>
              </a:spcAft>
              <a:buNone/>
            </a:pPr>
            <a:r>
              <a:rPr lang="en" sz="1700">
                <a:solidFill>
                  <a:schemeClr val="dk1"/>
                </a:solidFill>
                <a:latin typeface="Average"/>
                <a:ea typeface="Average"/>
                <a:cs typeface="Average"/>
                <a:sym typeface="Average"/>
              </a:rPr>
              <a:t>Because it consumes data from the left, its name is </a:t>
            </a:r>
            <a:r>
              <a:rPr b="1" lang="en" sz="1700">
                <a:solidFill>
                  <a:schemeClr val="dk1"/>
                </a:solidFill>
                <a:latin typeface="Roboto Mono"/>
                <a:ea typeface="Roboto Mono"/>
                <a:cs typeface="Roboto Mono"/>
                <a:sym typeface="Roboto Mono"/>
              </a:rPr>
              <a:t>foldl</a:t>
            </a:r>
            <a:endParaRPr b="1" sz="1700">
              <a:solidFill>
                <a:schemeClr val="dk1"/>
              </a:solidFill>
              <a:latin typeface="Roboto Mono"/>
              <a:ea typeface="Roboto Mono"/>
              <a:cs typeface="Roboto Mono"/>
              <a:sym typeface="Roboto Mon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xEl>
                                              <p:pRg end="0" st="0"/>
                                            </p:txEl>
                                          </p:spTgt>
                                        </p:tgtEl>
                                        <p:attrNameLst>
                                          <p:attrName>style.visibility</p:attrName>
                                        </p:attrNameLst>
                                      </p:cBhvr>
                                      <p:to>
                                        <p:strVal val="visible"/>
                                      </p:to>
                                    </p:set>
                                    <p:animEffect filter="fade" transition="in">
                                      <p:cBhvr>
                                        <p:cTn dur="1000"/>
                                        <p:tgtEl>
                                          <p:spTgt spid="15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xEl>
                                              <p:pRg end="1" st="1"/>
                                            </p:txEl>
                                          </p:spTgt>
                                        </p:tgtEl>
                                        <p:attrNameLst>
                                          <p:attrName>style.visibility</p:attrName>
                                        </p:attrNameLst>
                                      </p:cBhvr>
                                      <p:to>
                                        <p:strVal val="visible"/>
                                      </p:to>
                                    </p:set>
                                    <p:animEffect filter="fade" transition="in">
                                      <p:cBhvr>
                                        <p:cTn dur="1000"/>
                                        <p:tgtEl>
                                          <p:spTgt spid="15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xEl>
                                              <p:pRg end="2" st="2"/>
                                            </p:txEl>
                                          </p:spTgt>
                                        </p:tgtEl>
                                        <p:attrNameLst>
                                          <p:attrName>style.visibility</p:attrName>
                                        </p:attrNameLst>
                                      </p:cBhvr>
                                      <p:to>
                                        <p:strVal val="visible"/>
                                      </p:to>
                                    </p:set>
                                    <p:animEffect filter="fade" transition="in">
                                      <p:cBhvr>
                                        <p:cTn dur="1000"/>
                                        <p:tgtEl>
                                          <p:spTgt spid="15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xEl>
                                              <p:pRg end="3" st="3"/>
                                            </p:txEl>
                                          </p:spTgt>
                                        </p:tgtEl>
                                        <p:attrNameLst>
                                          <p:attrName>style.visibility</p:attrName>
                                        </p:attrNameLst>
                                      </p:cBhvr>
                                      <p:to>
                                        <p:strVal val="visible"/>
                                      </p:to>
                                    </p:set>
                                    <p:animEffect filter="fade" transition="in">
                                      <p:cBhvr>
                                        <p:cTn dur="1000"/>
                                        <p:tgtEl>
                                          <p:spTgt spid="15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xEl>
                                              <p:pRg end="4" st="4"/>
                                            </p:txEl>
                                          </p:spTgt>
                                        </p:tgtEl>
                                        <p:attrNameLst>
                                          <p:attrName>style.visibility</p:attrName>
                                        </p:attrNameLst>
                                      </p:cBhvr>
                                      <p:to>
                                        <p:strVal val="visible"/>
                                      </p:to>
                                    </p:set>
                                    <p:animEffect filter="fade" transition="in">
                                      <p:cBhvr>
                                        <p:cTn dur="1000"/>
                                        <p:tgtEl>
                                          <p:spTgt spid="15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xEl>
                                              <p:pRg end="5" st="5"/>
                                            </p:txEl>
                                          </p:spTgt>
                                        </p:tgtEl>
                                        <p:attrNameLst>
                                          <p:attrName>style.visibility</p:attrName>
                                        </p:attrNameLst>
                                      </p:cBhvr>
                                      <p:to>
                                        <p:strVal val="visible"/>
                                      </p:to>
                                    </p:set>
                                    <p:animEffect filter="fade" transition="in">
                                      <p:cBhvr>
                                        <p:cTn dur="1000"/>
                                        <p:tgtEl>
                                          <p:spTgt spid="15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xEl>
                                              <p:pRg end="6" st="6"/>
                                            </p:txEl>
                                          </p:spTgt>
                                        </p:tgtEl>
                                        <p:attrNameLst>
                                          <p:attrName>style.visibility</p:attrName>
                                        </p:attrNameLst>
                                      </p:cBhvr>
                                      <p:to>
                                        <p:strVal val="visible"/>
                                      </p:to>
                                    </p:set>
                                    <p:animEffect filter="fade" transition="in">
                                      <p:cBhvr>
                                        <p:cTn dur="1000"/>
                                        <p:tgtEl>
                                          <p:spTgt spid="15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4"/>
          <p:cNvSpPr/>
          <p:nvPr/>
        </p:nvSpPr>
        <p:spPr>
          <a:xfrm>
            <a:off x="565675" y="880275"/>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double </a:t>
            </a:r>
            <a:r>
              <a:rPr lang="en" sz="1050">
                <a:solidFill>
                  <a:srgbClr val="569CD6"/>
                </a:solidFill>
                <a:latin typeface="Roboto Mono"/>
                <a:ea typeface="Roboto Mono"/>
                <a:cs typeface="Roboto Mono"/>
                <a:sym typeface="Roboto Mono"/>
              </a:rPr>
              <a:t>[]</a:t>
            </a:r>
            <a:r>
              <a:rPr lang="en" sz="1050">
                <a:solidFill>
                  <a:srgbClr val="D4D4D4"/>
                </a:solidFill>
                <a:latin typeface="Roboto Mono"/>
                <a:ea typeface="Roboto Mono"/>
                <a:cs typeface="Roboto Mono"/>
                <a:sym typeface="Roboto Mono"/>
              </a:rPr>
              <a:t> = </a:t>
            </a:r>
            <a:r>
              <a:rPr lang="en" sz="1050">
                <a:solidFill>
                  <a:srgbClr val="569CD6"/>
                </a:solidFill>
                <a:latin typeface="Roboto Mono"/>
                <a:ea typeface="Roboto Mono"/>
                <a:cs typeface="Roboto Mono"/>
                <a:sym typeface="Roboto Mono"/>
              </a:rPr>
              <a:t>[]</a:t>
            </a:r>
            <a:endParaRPr sz="10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double (x:xs) = 2*x : double fn xs</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9CD6"/>
                </a:solidFill>
                <a:latin typeface="Roboto Mono"/>
                <a:ea typeface="Roboto Mono"/>
                <a:cs typeface="Roboto Mono"/>
                <a:sym typeface="Roboto Mono"/>
              </a:rPr>
              <a:t>Prelude&gt; </a:t>
            </a:r>
            <a:r>
              <a:rPr lang="en" sz="1050">
                <a:solidFill>
                  <a:schemeClr val="accent4"/>
                </a:solidFill>
                <a:latin typeface="Roboto Mono"/>
                <a:ea typeface="Roboto Mono"/>
                <a:cs typeface="Roboto Mono"/>
                <a:sym typeface="Roboto Mono"/>
              </a:rPr>
              <a:t>double = map (*2)</a:t>
            </a:r>
            <a:endParaRPr sz="1050">
              <a:solidFill>
                <a:schemeClr val="accent4"/>
              </a:solidFill>
              <a:latin typeface="Roboto Mono"/>
              <a:ea typeface="Roboto Mono"/>
              <a:cs typeface="Roboto Mono"/>
              <a:sym typeface="Roboto Mono"/>
            </a:endParaRPr>
          </a:p>
          <a:p>
            <a:pPr indent="0" lvl="0" marL="0" rtl="0" algn="l">
              <a:spcBef>
                <a:spcPts val="0"/>
              </a:spcBef>
              <a:spcAft>
                <a:spcPts val="0"/>
              </a:spcAft>
              <a:buNone/>
            </a:pPr>
            <a:r>
              <a:t/>
            </a:r>
            <a:endParaRPr/>
          </a:p>
        </p:txBody>
      </p:sp>
      <p:sp>
        <p:nvSpPr>
          <p:cNvPr id="159" name="Google Shape;159;p24"/>
          <p:cNvSpPr/>
          <p:nvPr/>
        </p:nvSpPr>
        <p:spPr>
          <a:xfrm>
            <a:off x="4947575" y="880275"/>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sumList [] = 0</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sumList (x:xs) = x + sumList xs</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569CD6"/>
                </a:solidFill>
                <a:latin typeface="Roboto Mono"/>
                <a:ea typeface="Roboto Mono"/>
                <a:cs typeface="Roboto Mono"/>
                <a:sym typeface="Roboto Mono"/>
              </a:rPr>
              <a:t>Prelude&gt; </a:t>
            </a:r>
            <a:r>
              <a:rPr lang="en" sz="1050">
                <a:solidFill>
                  <a:schemeClr val="accent4"/>
                </a:solidFill>
                <a:latin typeface="Roboto Mono"/>
                <a:ea typeface="Roboto Mono"/>
                <a:cs typeface="Roboto Mono"/>
                <a:sym typeface="Roboto Mono"/>
              </a:rPr>
              <a:t>sumList = foldl (+) 0</a:t>
            </a:r>
            <a:endParaRPr sz="1050">
              <a:solidFill>
                <a:schemeClr val="accent4"/>
              </a:solidFill>
              <a:latin typeface="Roboto Mono"/>
              <a:ea typeface="Roboto Mono"/>
              <a:cs typeface="Roboto Mono"/>
              <a:sym typeface="Roboto Mono"/>
            </a:endParaRPr>
          </a:p>
          <a:p>
            <a:pPr indent="0" lvl="0" marL="0" rtl="0" algn="l">
              <a:spcBef>
                <a:spcPts val="0"/>
              </a:spcBef>
              <a:spcAft>
                <a:spcPts val="0"/>
              </a:spcAft>
              <a:buNone/>
            </a:pPr>
            <a:r>
              <a:t/>
            </a:r>
            <a:endParaRPr/>
          </a:p>
        </p:txBody>
      </p:sp>
      <p:sp>
        <p:nvSpPr>
          <p:cNvPr id="160" name="Google Shape;160;p24"/>
          <p:cNvSpPr txBox="1"/>
          <p:nvPr/>
        </p:nvSpPr>
        <p:spPr>
          <a:xfrm>
            <a:off x="586525" y="215050"/>
            <a:ext cx="2989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dk1"/>
                </a:solidFill>
                <a:latin typeface="Actor"/>
                <a:ea typeface="Actor"/>
                <a:cs typeface="Actor"/>
                <a:sym typeface="Actor"/>
              </a:rPr>
              <a:t>Map</a:t>
            </a:r>
            <a:endParaRPr sz="2600">
              <a:solidFill>
                <a:schemeClr val="dk1"/>
              </a:solidFill>
              <a:latin typeface="Actor"/>
              <a:ea typeface="Actor"/>
              <a:cs typeface="Actor"/>
              <a:sym typeface="Actor"/>
            </a:endParaRPr>
          </a:p>
        </p:txBody>
      </p:sp>
      <p:sp>
        <p:nvSpPr>
          <p:cNvPr id="161" name="Google Shape;161;p24"/>
          <p:cNvSpPr txBox="1"/>
          <p:nvPr/>
        </p:nvSpPr>
        <p:spPr>
          <a:xfrm>
            <a:off x="4947575" y="215050"/>
            <a:ext cx="2989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dk1"/>
                </a:solidFill>
                <a:latin typeface="Actor"/>
                <a:ea typeface="Actor"/>
                <a:cs typeface="Actor"/>
                <a:sym typeface="Actor"/>
              </a:rPr>
              <a:t>Fold</a:t>
            </a:r>
            <a:endParaRPr sz="2600">
              <a:solidFill>
                <a:schemeClr val="dk1"/>
              </a:solidFill>
              <a:latin typeface="Actor"/>
              <a:ea typeface="Actor"/>
              <a:cs typeface="Actor"/>
              <a:sym typeface="Actor"/>
            </a:endParaRPr>
          </a:p>
        </p:txBody>
      </p:sp>
      <p:sp>
        <p:nvSpPr>
          <p:cNvPr id="162" name="Google Shape;162;p24"/>
          <p:cNvSpPr txBox="1"/>
          <p:nvPr/>
        </p:nvSpPr>
        <p:spPr>
          <a:xfrm>
            <a:off x="565675" y="2155275"/>
            <a:ext cx="29892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accent6"/>
                </a:solidFill>
                <a:latin typeface="Actor"/>
                <a:ea typeface="Actor"/>
                <a:cs typeface="Actor"/>
                <a:sym typeface="Actor"/>
              </a:rPr>
              <a:t>Use</a:t>
            </a:r>
            <a:r>
              <a:rPr lang="en" sz="2100">
                <a:solidFill>
                  <a:schemeClr val="dk1"/>
                </a:solidFill>
                <a:latin typeface="Actor"/>
                <a:ea typeface="Actor"/>
                <a:cs typeface="Actor"/>
                <a:sym typeface="Actor"/>
              </a:rPr>
              <a:t> </a:t>
            </a:r>
            <a:r>
              <a:rPr lang="en" sz="2100">
                <a:solidFill>
                  <a:schemeClr val="accent4"/>
                </a:solidFill>
                <a:latin typeface="Actor"/>
                <a:ea typeface="Actor"/>
                <a:cs typeface="Actor"/>
                <a:sym typeface="Actor"/>
              </a:rPr>
              <a:t>map</a:t>
            </a:r>
            <a:r>
              <a:rPr lang="en" sz="2100">
                <a:solidFill>
                  <a:schemeClr val="dk1"/>
                </a:solidFill>
                <a:latin typeface="Actor"/>
                <a:ea typeface="Actor"/>
                <a:cs typeface="Actor"/>
                <a:sym typeface="Actor"/>
              </a:rPr>
              <a:t> </a:t>
            </a:r>
            <a:r>
              <a:rPr lang="en" sz="2100">
                <a:solidFill>
                  <a:schemeClr val="accent6"/>
                </a:solidFill>
                <a:latin typeface="Actor"/>
                <a:ea typeface="Actor"/>
                <a:cs typeface="Actor"/>
                <a:sym typeface="Actor"/>
              </a:rPr>
              <a:t>to transform a list into another list by applying a function to each element in turn.</a:t>
            </a:r>
            <a:endParaRPr sz="2100">
              <a:solidFill>
                <a:schemeClr val="accent6"/>
              </a:solidFill>
              <a:latin typeface="Actor"/>
              <a:ea typeface="Actor"/>
              <a:cs typeface="Actor"/>
              <a:sym typeface="Actor"/>
            </a:endParaRPr>
          </a:p>
        </p:txBody>
      </p:sp>
      <p:sp>
        <p:nvSpPr>
          <p:cNvPr id="163" name="Google Shape;163;p24"/>
          <p:cNvSpPr txBox="1"/>
          <p:nvPr/>
        </p:nvSpPr>
        <p:spPr>
          <a:xfrm>
            <a:off x="4947575" y="2155275"/>
            <a:ext cx="29892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accent6"/>
                </a:solidFill>
                <a:latin typeface="Actor"/>
                <a:ea typeface="Actor"/>
                <a:cs typeface="Actor"/>
                <a:sym typeface="Actor"/>
              </a:rPr>
              <a:t>Use</a:t>
            </a:r>
            <a:r>
              <a:rPr lang="en" sz="2100">
                <a:solidFill>
                  <a:schemeClr val="dk1"/>
                </a:solidFill>
                <a:latin typeface="Actor"/>
                <a:ea typeface="Actor"/>
                <a:cs typeface="Actor"/>
                <a:sym typeface="Actor"/>
              </a:rPr>
              <a:t> </a:t>
            </a:r>
            <a:r>
              <a:rPr lang="en" sz="2100">
                <a:solidFill>
                  <a:schemeClr val="accent4"/>
                </a:solidFill>
                <a:latin typeface="Actor"/>
                <a:ea typeface="Actor"/>
                <a:cs typeface="Actor"/>
                <a:sym typeface="Actor"/>
              </a:rPr>
              <a:t>fold</a:t>
            </a:r>
            <a:r>
              <a:rPr lang="en" sz="2100">
                <a:solidFill>
                  <a:schemeClr val="dk1"/>
                </a:solidFill>
                <a:latin typeface="Actor"/>
                <a:ea typeface="Actor"/>
                <a:cs typeface="Actor"/>
                <a:sym typeface="Actor"/>
              </a:rPr>
              <a:t> </a:t>
            </a:r>
            <a:r>
              <a:rPr lang="en" sz="2100">
                <a:solidFill>
                  <a:schemeClr val="accent6"/>
                </a:solidFill>
                <a:latin typeface="Actor"/>
                <a:ea typeface="Actor"/>
                <a:cs typeface="Actor"/>
                <a:sym typeface="Actor"/>
              </a:rPr>
              <a:t>to reduce a list into a single value.</a:t>
            </a:r>
            <a:endParaRPr sz="2100">
              <a:solidFill>
                <a:schemeClr val="accent6"/>
              </a:solidFill>
              <a:latin typeface="Actor"/>
              <a:ea typeface="Actor"/>
              <a:cs typeface="Actor"/>
              <a:sym typeface="Actor"/>
            </a:endParaRPr>
          </a:p>
          <a:p>
            <a:pPr indent="0" lvl="0" marL="0" rtl="0" algn="l">
              <a:spcBef>
                <a:spcPts val="0"/>
              </a:spcBef>
              <a:spcAft>
                <a:spcPts val="0"/>
              </a:spcAft>
              <a:buNone/>
            </a:pPr>
            <a:r>
              <a:t/>
            </a:r>
            <a:endParaRPr sz="2100">
              <a:solidFill>
                <a:schemeClr val="accent6"/>
              </a:solidFill>
              <a:latin typeface="Actor"/>
              <a:ea typeface="Actor"/>
              <a:cs typeface="Actor"/>
              <a:sym typeface="Actor"/>
            </a:endParaRPr>
          </a:p>
          <a:p>
            <a:pPr indent="0" lvl="0" marL="0" rtl="0" algn="l">
              <a:spcBef>
                <a:spcPts val="0"/>
              </a:spcBef>
              <a:spcAft>
                <a:spcPts val="0"/>
              </a:spcAft>
              <a:buNone/>
            </a:pPr>
            <a:r>
              <a:rPr lang="en" sz="1200">
                <a:solidFill>
                  <a:schemeClr val="accent6"/>
                </a:solidFill>
                <a:latin typeface="Actor"/>
                <a:ea typeface="Actor"/>
                <a:cs typeface="Actor"/>
                <a:sym typeface="Actor"/>
              </a:rPr>
              <a:t>(The single value might itself be a list…)</a:t>
            </a:r>
            <a:endParaRPr sz="1200">
              <a:solidFill>
                <a:schemeClr val="accent6"/>
              </a:solidFill>
              <a:latin typeface="Actor"/>
              <a:ea typeface="Actor"/>
              <a:cs typeface="Actor"/>
              <a:sym typeface="Acto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5"/>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Quick lab...</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6"/>
          <p:cNvSpPr txBox="1"/>
          <p:nvPr/>
        </p:nvSpPr>
        <p:spPr>
          <a:xfrm>
            <a:off x="756100" y="487575"/>
            <a:ext cx="7271400" cy="2940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6"/>
                </a:solidFill>
                <a:latin typeface="Actor"/>
                <a:ea typeface="Actor"/>
                <a:cs typeface="Actor"/>
                <a:sym typeface="Actor"/>
              </a:rPr>
              <a:t>Let’s play with </a:t>
            </a:r>
            <a:r>
              <a:rPr lang="en">
                <a:solidFill>
                  <a:schemeClr val="accent4"/>
                </a:solidFill>
                <a:latin typeface="Actor"/>
                <a:ea typeface="Actor"/>
                <a:cs typeface="Actor"/>
                <a:sym typeface="Actor"/>
              </a:rPr>
              <a:t>map</a:t>
            </a:r>
            <a:r>
              <a:rPr lang="en">
                <a:solidFill>
                  <a:schemeClr val="accent6"/>
                </a:solidFill>
                <a:latin typeface="Actor"/>
                <a:ea typeface="Actor"/>
                <a:cs typeface="Actor"/>
                <a:sym typeface="Actor"/>
              </a:rPr>
              <a:t> and </a:t>
            </a:r>
            <a:r>
              <a:rPr lang="en">
                <a:solidFill>
                  <a:schemeClr val="accent4"/>
                </a:solidFill>
                <a:latin typeface="Actor"/>
                <a:ea typeface="Actor"/>
                <a:cs typeface="Actor"/>
                <a:sym typeface="Actor"/>
              </a:rPr>
              <a:t>foldl</a:t>
            </a:r>
            <a:r>
              <a:rPr lang="en">
                <a:solidFill>
                  <a:schemeClr val="accent6"/>
                </a:solidFill>
                <a:latin typeface="Actor"/>
                <a:ea typeface="Actor"/>
                <a:cs typeface="Actor"/>
                <a:sym typeface="Actor"/>
              </a:rPr>
              <a:t> using GHCI.</a:t>
            </a:r>
            <a:endParaRPr>
              <a:solidFill>
                <a:schemeClr val="accent6"/>
              </a:solidFill>
              <a:latin typeface="Actor"/>
              <a:ea typeface="Actor"/>
              <a:cs typeface="Actor"/>
              <a:sym typeface="Actor"/>
            </a:endParaRPr>
          </a:p>
          <a:p>
            <a:pPr indent="0" lvl="0" marL="0" rtl="0" algn="l">
              <a:spcBef>
                <a:spcPts val="0"/>
              </a:spcBef>
              <a:spcAft>
                <a:spcPts val="0"/>
              </a:spcAft>
              <a:buNone/>
            </a:pPr>
            <a:r>
              <a:t/>
            </a:r>
            <a:endParaRPr>
              <a:solidFill>
                <a:schemeClr val="accent6"/>
              </a:solidFill>
              <a:latin typeface="Actor"/>
              <a:ea typeface="Actor"/>
              <a:cs typeface="Actor"/>
              <a:sym typeface="Actor"/>
            </a:endParaRPr>
          </a:p>
          <a:p>
            <a:pPr indent="-317500" lvl="0" marL="457200" rtl="0" algn="l">
              <a:spcBef>
                <a:spcPts val="0"/>
              </a:spcBef>
              <a:spcAft>
                <a:spcPts val="0"/>
              </a:spcAft>
              <a:buClr>
                <a:schemeClr val="accent6"/>
              </a:buClr>
              <a:buSzPts val="1400"/>
              <a:buFont typeface="Actor"/>
              <a:buChar char="●"/>
            </a:pPr>
            <a:r>
              <a:rPr lang="en">
                <a:solidFill>
                  <a:schemeClr val="accent6"/>
                </a:solidFill>
                <a:latin typeface="Actor"/>
                <a:ea typeface="Actor"/>
                <a:cs typeface="Actor"/>
                <a:sym typeface="Actor"/>
              </a:rPr>
              <a:t>Use </a:t>
            </a:r>
            <a:r>
              <a:rPr lang="en">
                <a:solidFill>
                  <a:schemeClr val="accent4"/>
                </a:solidFill>
                <a:latin typeface="Actor"/>
                <a:ea typeface="Actor"/>
                <a:cs typeface="Actor"/>
                <a:sym typeface="Actor"/>
              </a:rPr>
              <a:t>map</a:t>
            </a:r>
            <a:r>
              <a:rPr lang="en">
                <a:solidFill>
                  <a:schemeClr val="accent6"/>
                </a:solidFill>
                <a:latin typeface="Actor"/>
                <a:ea typeface="Actor"/>
                <a:cs typeface="Actor"/>
                <a:sym typeface="Actor"/>
              </a:rPr>
              <a:t> to convert a list of strings to a list of those strings’ lengths.</a:t>
            </a:r>
            <a:endParaRPr>
              <a:solidFill>
                <a:schemeClr val="accent6"/>
              </a:solidFill>
              <a:latin typeface="Actor"/>
              <a:ea typeface="Actor"/>
              <a:cs typeface="Actor"/>
              <a:sym typeface="Actor"/>
            </a:endParaRPr>
          </a:p>
          <a:p>
            <a:pPr indent="-317500" lvl="0" marL="457200" rtl="0" algn="l">
              <a:spcBef>
                <a:spcPts val="1000"/>
              </a:spcBef>
              <a:spcAft>
                <a:spcPts val="0"/>
              </a:spcAft>
              <a:buClr>
                <a:schemeClr val="accent6"/>
              </a:buClr>
              <a:buSzPts val="1400"/>
              <a:buFont typeface="Actor"/>
              <a:buChar char="●"/>
            </a:pPr>
            <a:r>
              <a:rPr lang="en">
                <a:solidFill>
                  <a:schemeClr val="accent6"/>
                </a:solidFill>
                <a:latin typeface="Actor"/>
                <a:ea typeface="Actor"/>
                <a:cs typeface="Actor"/>
                <a:sym typeface="Actor"/>
              </a:rPr>
              <a:t>A convenient way to see if two words are anagrams is to sort the letters in each. If the sorted values are the same, then the two words contain the same letters, and are anagrams. Write a function that takes a list of words and returns a list of each word sorted. (So [“ant”, “cat”, “tan”] would return [“ant”, “act”, “ant”])</a:t>
            </a:r>
            <a:endParaRPr>
              <a:solidFill>
                <a:schemeClr val="accent6"/>
              </a:solidFill>
              <a:latin typeface="Actor"/>
              <a:ea typeface="Actor"/>
              <a:cs typeface="Actor"/>
              <a:sym typeface="Actor"/>
            </a:endParaRPr>
          </a:p>
          <a:p>
            <a:pPr indent="-317500" lvl="0" marL="457200" rtl="0" algn="l">
              <a:spcBef>
                <a:spcPts val="1000"/>
              </a:spcBef>
              <a:spcAft>
                <a:spcPts val="0"/>
              </a:spcAft>
              <a:buClr>
                <a:schemeClr val="accent6"/>
              </a:buClr>
              <a:buSzPts val="1400"/>
              <a:buFont typeface="Actor"/>
              <a:buChar char="●"/>
            </a:pPr>
            <a:r>
              <a:rPr lang="en">
                <a:solidFill>
                  <a:schemeClr val="accent6"/>
                </a:solidFill>
                <a:latin typeface="Actor"/>
                <a:ea typeface="Actor"/>
                <a:cs typeface="Actor"/>
                <a:sym typeface="Actor"/>
              </a:rPr>
              <a:t>Use </a:t>
            </a:r>
            <a:r>
              <a:rPr lang="en">
                <a:solidFill>
                  <a:schemeClr val="accent4"/>
                </a:solidFill>
                <a:latin typeface="Actor"/>
                <a:ea typeface="Actor"/>
                <a:cs typeface="Actor"/>
                <a:sym typeface="Actor"/>
              </a:rPr>
              <a:t>reduce</a:t>
            </a:r>
            <a:r>
              <a:rPr lang="en">
                <a:solidFill>
                  <a:schemeClr val="accent6"/>
                </a:solidFill>
                <a:latin typeface="Actor"/>
                <a:ea typeface="Actor"/>
                <a:cs typeface="Actor"/>
                <a:sym typeface="Actor"/>
              </a:rPr>
              <a:t> the find the largest value in a list of positive numbers. The largest value in an empty list is zero.</a:t>
            </a:r>
            <a:endParaRPr>
              <a:solidFill>
                <a:schemeClr val="accent6"/>
              </a:solidFill>
              <a:latin typeface="Actor"/>
              <a:ea typeface="Actor"/>
              <a:cs typeface="Actor"/>
              <a:sym typeface="Actor"/>
            </a:endParaRPr>
          </a:p>
          <a:p>
            <a:pPr indent="-317500" lvl="0" marL="457200" rtl="0" algn="l">
              <a:spcBef>
                <a:spcPts val="1000"/>
              </a:spcBef>
              <a:spcAft>
                <a:spcPts val="1000"/>
              </a:spcAft>
              <a:buClr>
                <a:schemeClr val="accent6"/>
              </a:buClr>
              <a:buSzPts val="1400"/>
              <a:buFont typeface="Actor"/>
              <a:buChar char="●"/>
            </a:pPr>
            <a:r>
              <a:rPr lang="en">
                <a:solidFill>
                  <a:schemeClr val="accent6"/>
                </a:solidFill>
                <a:latin typeface="Actor"/>
                <a:ea typeface="Actor"/>
                <a:cs typeface="Actor"/>
                <a:sym typeface="Actor"/>
              </a:rPr>
              <a:t>Use </a:t>
            </a:r>
            <a:r>
              <a:rPr lang="en">
                <a:solidFill>
                  <a:schemeClr val="accent4"/>
                </a:solidFill>
                <a:latin typeface="Actor"/>
                <a:ea typeface="Actor"/>
                <a:cs typeface="Actor"/>
                <a:sym typeface="Actor"/>
              </a:rPr>
              <a:t>reduce</a:t>
            </a:r>
            <a:r>
              <a:rPr lang="en">
                <a:solidFill>
                  <a:schemeClr val="accent6"/>
                </a:solidFill>
                <a:latin typeface="Actor"/>
                <a:ea typeface="Actor"/>
                <a:cs typeface="Actor"/>
                <a:sym typeface="Actor"/>
              </a:rPr>
              <a:t> to concatenate the values in a list of strings (the ++ operator merges two strings)</a:t>
            </a:r>
            <a:endParaRPr>
              <a:solidFill>
                <a:schemeClr val="accent6"/>
              </a:solidFill>
              <a:latin typeface="Actor"/>
              <a:ea typeface="Actor"/>
              <a:cs typeface="Actor"/>
              <a:sym typeface="Actor"/>
            </a:endParaRPr>
          </a:p>
        </p:txBody>
      </p:sp>
      <p:sp>
        <p:nvSpPr>
          <p:cNvPr id="174" name="Google Shape;174;p26"/>
          <p:cNvSpPr/>
          <p:nvPr/>
        </p:nvSpPr>
        <p:spPr>
          <a:xfrm>
            <a:off x="440900" y="3975400"/>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double </a:t>
            </a:r>
            <a:r>
              <a:rPr lang="en" sz="1050">
                <a:solidFill>
                  <a:srgbClr val="569CD6"/>
                </a:solidFill>
                <a:latin typeface="Roboto Mono"/>
                <a:ea typeface="Roboto Mono"/>
                <a:cs typeface="Roboto Mono"/>
                <a:sym typeface="Roboto Mono"/>
              </a:rPr>
              <a:t>[]</a:t>
            </a:r>
            <a:r>
              <a:rPr lang="en" sz="1050">
                <a:solidFill>
                  <a:srgbClr val="D4D4D4"/>
                </a:solidFill>
                <a:latin typeface="Roboto Mono"/>
                <a:ea typeface="Roboto Mono"/>
                <a:cs typeface="Roboto Mono"/>
                <a:sym typeface="Roboto Mono"/>
              </a:rPr>
              <a:t> = </a:t>
            </a:r>
            <a:r>
              <a:rPr lang="en" sz="1050">
                <a:solidFill>
                  <a:srgbClr val="569CD6"/>
                </a:solidFill>
                <a:latin typeface="Roboto Mono"/>
                <a:ea typeface="Roboto Mono"/>
                <a:cs typeface="Roboto Mono"/>
                <a:sym typeface="Roboto Mono"/>
              </a:rPr>
              <a:t>[]</a:t>
            </a:r>
            <a:endParaRPr sz="10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double (x:xs) = 2*x : double fn xs</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9CD6"/>
                </a:solidFill>
                <a:latin typeface="Roboto Mono"/>
                <a:ea typeface="Roboto Mono"/>
                <a:cs typeface="Roboto Mono"/>
                <a:sym typeface="Roboto Mono"/>
              </a:rPr>
              <a:t>Prelude&gt; </a:t>
            </a:r>
            <a:r>
              <a:rPr lang="en" sz="1050">
                <a:solidFill>
                  <a:schemeClr val="accent4"/>
                </a:solidFill>
                <a:latin typeface="Roboto Mono"/>
                <a:ea typeface="Roboto Mono"/>
                <a:cs typeface="Roboto Mono"/>
                <a:sym typeface="Roboto Mono"/>
              </a:rPr>
              <a:t>double = map (*2)</a:t>
            </a:r>
            <a:endParaRPr sz="1050">
              <a:solidFill>
                <a:schemeClr val="accent4"/>
              </a:solidFill>
              <a:latin typeface="Roboto Mono"/>
              <a:ea typeface="Roboto Mono"/>
              <a:cs typeface="Roboto Mono"/>
              <a:sym typeface="Roboto Mono"/>
            </a:endParaRPr>
          </a:p>
          <a:p>
            <a:pPr indent="0" lvl="0" marL="0" rtl="0" algn="l">
              <a:spcBef>
                <a:spcPts val="0"/>
              </a:spcBef>
              <a:spcAft>
                <a:spcPts val="0"/>
              </a:spcAft>
              <a:buNone/>
            </a:pPr>
            <a:r>
              <a:t/>
            </a:r>
            <a:endParaRPr/>
          </a:p>
        </p:txBody>
      </p:sp>
      <p:sp>
        <p:nvSpPr>
          <p:cNvPr id="175" name="Google Shape;175;p26"/>
          <p:cNvSpPr/>
          <p:nvPr/>
        </p:nvSpPr>
        <p:spPr>
          <a:xfrm>
            <a:off x="4822800" y="3975400"/>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sumList [] = 0</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sumList (x:xs) = x + sumList xs</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569CD6"/>
                </a:solidFill>
                <a:latin typeface="Roboto Mono"/>
                <a:ea typeface="Roboto Mono"/>
                <a:cs typeface="Roboto Mono"/>
                <a:sym typeface="Roboto Mono"/>
              </a:rPr>
              <a:t>Prelude&gt; </a:t>
            </a:r>
            <a:r>
              <a:rPr lang="en" sz="1050">
                <a:solidFill>
                  <a:schemeClr val="accent4"/>
                </a:solidFill>
                <a:latin typeface="Roboto Mono"/>
                <a:ea typeface="Roboto Mono"/>
                <a:cs typeface="Roboto Mono"/>
                <a:sym typeface="Roboto Mono"/>
              </a:rPr>
              <a:t>sumList = foldl (+) 0</a:t>
            </a:r>
            <a:endParaRPr sz="1050">
              <a:solidFill>
                <a:schemeClr val="accent4"/>
              </a:solidFill>
              <a:latin typeface="Roboto Mono"/>
              <a:ea typeface="Roboto Mono"/>
              <a:cs typeface="Roboto Mono"/>
              <a:sym typeface="Roboto Mono"/>
            </a:endParaRPr>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7"/>
          <p:cNvSpPr txBox="1"/>
          <p:nvPr>
            <p:ph idx="1" type="body"/>
          </p:nvPr>
        </p:nvSpPr>
        <p:spPr>
          <a:xfrm>
            <a:off x="311700" y="1810975"/>
            <a:ext cx="8520600" cy="27579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4800">
                <a:solidFill>
                  <a:schemeClr val="dk1"/>
                </a:solidFill>
                <a:latin typeface="Actor"/>
                <a:ea typeface="Actor"/>
                <a:cs typeface="Actor"/>
                <a:sym typeface="Actor"/>
              </a:rPr>
              <a:t>Defining Data Types</a:t>
            </a:r>
            <a:endParaRPr sz="4800">
              <a:solidFill>
                <a:schemeClr val="dk1"/>
              </a:solidFill>
              <a:latin typeface="Actor"/>
              <a:ea typeface="Actor"/>
              <a:cs typeface="Actor"/>
              <a:sym typeface="Acto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4" name="Shape 184"/>
        <p:cNvGrpSpPr/>
        <p:nvPr/>
      </p:nvGrpSpPr>
      <p:grpSpPr>
        <a:xfrm>
          <a:off x="0" y="0"/>
          <a:ext cx="0" cy="0"/>
          <a:chOff x="0" y="0"/>
          <a:chExt cx="0" cy="0"/>
        </a:xfrm>
      </p:grpSpPr>
      <p:pic>
        <p:nvPicPr>
          <p:cNvPr id="185" name="Google Shape;185;p28"/>
          <p:cNvPicPr preferRelativeResize="0"/>
          <p:nvPr/>
        </p:nvPicPr>
        <p:blipFill>
          <a:blip r:embed="rId3">
            <a:alphaModFix/>
          </a:blip>
          <a:stretch>
            <a:fillRect/>
          </a:stretch>
        </p:blipFill>
        <p:spPr>
          <a:xfrm>
            <a:off x="2060350" y="413850"/>
            <a:ext cx="4876899" cy="2190827"/>
          </a:xfrm>
          <a:prstGeom prst="rect">
            <a:avLst/>
          </a:prstGeom>
          <a:noFill/>
          <a:ln>
            <a:noFill/>
          </a:ln>
        </p:spPr>
      </p:pic>
      <p:grpSp>
        <p:nvGrpSpPr>
          <p:cNvPr id="186" name="Google Shape;186;p28"/>
          <p:cNvGrpSpPr/>
          <p:nvPr/>
        </p:nvGrpSpPr>
        <p:grpSpPr>
          <a:xfrm>
            <a:off x="664250" y="311388"/>
            <a:ext cx="5805475" cy="477000"/>
            <a:chOff x="409850" y="2713988"/>
            <a:chExt cx="5805475" cy="477000"/>
          </a:xfrm>
        </p:grpSpPr>
        <p:sp>
          <p:nvSpPr>
            <p:cNvPr id="187" name="Google Shape;187;p28"/>
            <p:cNvSpPr txBox="1"/>
            <p:nvPr/>
          </p:nvSpPr>
          <p:spPr>
            <a:xfrm>
              <a:off x="409850"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Actor"/>
                  <a:ea typeface="Actor"/>
                  <a:cs typeface="Actor"/>
                  <a:sym typeface="Actor"/>
                </a:rPr>
                <a:t>Switch:</a:t>
              </a:r>
              <a:endParaRPr sz="1900">
                <a:latin typeface="Actor"/>
                <a:ea typeface="Actor"/>
                <a:cs typeface="Actor"/>
                <a:sym typeface="Actor"/>
              </a:endParaRPr>
            </a:p>
          </p:txBody>
        </p:sp>
        <p:sp>
          <p:nvSpPr>
            <p:cNvPr id="188" name="Google Shape;188;p28"/>
            <p:cNvSpPr txBox="1"/>
            <p:nvPr/>
          </p:nvSpPr>
          <p:spPr>
            <a:xfrm>
              <a:off x="5141325"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CC0000"/>
                  </a:solidFill>
                  <a:latin typeface="Actor"/>
                  <a:ea typeface="Actor"/>
                  <a:cs typeface="Actor"/>
                  <a:sym typeface="Actor"/>
                </a:rPr>
                <a:t>Off</a:t>
              </a:r>
              <a:endParaRPr b="1" sz="1900">
                <a:solidFill>
                  <a:srgbClr val="CC0000"/>
                </a:solidFill>
                <a:latin typeface="Actor"/>
                <a:ea typeface="Actor"/>
                <a:cs typeface="Actor"/>
                <a:sym typeface="Actor"/>
              </a:endParaRPr>
            </a:p>
          </p:txBody>
        </p:sp>
        <p:sp>
          <p:nvSpPr>
            <p:cNvPr id="189" name="Google Shape;189;p28"/>
            <p:cNvSpPr txBox="1"/>
            <p:nvPr/>
          </p:nvSpPr>
          <p:spPr>
            <a:xfrm>
              <a:off x="2580175"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38761D"/>
                  </a:solidFill>
                  <a:latin typeface="Actor"/>
                  <a:ea typeface="Actor"/>
                  <a:cs typeface="Actor"/>
                  <a:sym typeface="Actor"/>
                </a:rPr>
                <a:t>On</a:t>
              </a:r>
              <a:endParaRPr b="1" sz="1900">
                <a:solidFill>
                  <a:srgbClr val="38761D"/>
                </a:solidFill>
                <a:latin typeface="Actor"/>
                <a:ea typeface="Actor"/>
                <a:cs typeface="Actor"/>
                <a:sym typeface="Actor"/>
              </a:endParaRPr>
            </a:p>
          </p:txBody>
        </p:sp>
      </p:grpSp>
      <p:sp>
        <p:nvSpPr>
          <p:cNvPr id="190" name="Google Shape;190;p28"/>
          <p:cNvSpPr txBox="1"/>
          <p:nvPr/>
        </p:nvSpPr>
        <p:spPr>
          <a:xfrm>
            <a:off x="925700" y="3144575"/>
            <a:ext cx="407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ctor"/>
                <a:ea typeface="Actor"/>
                <a:cs typeface="Actor"/>
                <a:sym typeface="Actor"/>
              </a:rPr>
              <a:t>In code:</a:t>
            </a:r>
            <a:endParaRPr>
              <a:latin typeface="Actor"/>
              <a:ea typeface="Actor"/>
              <a:cs typeface="Actor"/>
              <a:sym typeface="Actor"/>
            </a:endParaRPr>
          </a:p>
        </p:txBody>
      </p:sp>
      <p:sp>
        <p:nvSpPr>
          <p:cNvPr id="191" name="Google Shape;191;p28"/>
          <p:cNvSpPr/>
          <p:nvPr/>
        </p:nvSpPr>
        <p:spPr>
          <a:xfrm>
            <a:off x="2060350" y="3205150"/>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87D787"/>
                </a:solidFill>
                <a:latin typeface="Roboto Mono"/>
                <a:ea typeface="Roboto Mono"/>
                <a:cs typeface="Roboto Mono"/>
                <a:sym typeface="Roboto Mono"/>
              </a:rPr>
              <a:t>// Boolean</a:t>
            </a:r>
            <a:endParaRPr sz="1050">
              <a:solidFill>
                <a:srgbClr val="87D787"/>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s</a:t>
            </a:r>
            <a:r>
              <a:rPr lang="en" sz="1050">
                <a:solidFill>
                  <a:srgbClr val="D4D4D4"/>
                </a:solidFill>
                <a:latin typeface="Roboto Mono"/>
                <a:ea typeface="Roboto Mono"/>
                <a:cs typeface="Roboto Mono"/>
                <a:sym typeface="Roboto Mono"/>
              </a:rPr>
              <a:t>witch = true</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s</a:t>
            </a:r>
            <a:r>
              <a:rPr lang="en" sz="1050">
                <a:solidFill>
                  <a:srgbClr val="D4D4D4"/>
                </a:solidFill>
                <a:latin typeface="Roboto Mono"/>
                <a:ea typeface="Roboto Mono"/>
                <a:cs typeface="Roboto Mono"/>
                <a:sym typeface="Roboto Mono"/>
              </a:rPr>
              <a:t>witch = false</a:t>
            </a:r>
            <a:endParaRPr sz="1050">
              <a:solidFill>
                <a:srgbClr val="D4D4D4"/>
              </a:solidFill>
              <a:latin typeface="Roboto Mono"/>
              <a:ea typeface="Roboto Mono"/>
              <a:cs typeface="Roboto Mono"/>
              <a:sym typeface="Roboto Mono"/>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par>
                                <p:cTn fill="hold" nodeType="with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5" name="Shape 195"/>
        <p:cNvGrpSpPr/>
        <p:nvPr/>
      </p:nvGrpSpPr>
      <p:grpSpPr>
        <a:xfrm>
          <a:off x="0" y="0"/>
          <a:ext cx="0" cy="0"/>
          <a:chOff x="0" y="0"/>
          <a:chExt cx="0" cy="0"/>
        </a:xfrm>
      </p:grpSpPr>
      <p:pic>
        <p:nvPicPr>
          <p:cNvPr id="196" name="Google Shape;196;p29"/>
          <p:cNvPicPr preferRelativeResize="0"/>
          <p:nvPr/>
        </p:nvPicPr>
        <p:blipFill>
          <a:blip r:embed="rId3">
            <a:alphaModFix/>
          </a:blip>
          <a:stretch>
            <a:fillRect/>
          </a:stretch>
        </p:blipFill>
        <p:spPr>
          <a:xfrm>
            <a:off x="2060350" y="413850"/>
            <a:ext cx="4876899" cy="2190827"/>
          </a:xfrm>
          <a:prstGeom prst="rect">
            <a:avLst/>
          </a:prstGeom>
          <a:noFill/>
          <a:ln>
            <a:noFill/>
          </a:ln>
        </p:spPr>
      </p:pic>
      <p:grpSp>
        <p:nvGrpSpPr>
          <p:cNvPr id="197" name="Google Shape;197;p29"/>
          <p:cNvGrpSpPr/>
          <p:nvPr/>
        </p:nvGrpSpPr>
        <p:grpSpPr>
          <a:xfrm>
            <a:off x="664250" y="311388"/>
            <a:ext cx="5805475" cy="477000"/>
            <a:chOff x="409850" y="2713988"/>
            <a:chExt cx="5805475" cy="477000"/>
          </a:xfrm>
        </p:grpSpPr>
        <p:sp>
          <p:nvSpPr>
            <p:cNvPr id="198" name="Google Shape;198;p29"/>
            <p:cNvSpPr txBox="1"/>
            <p:nvPr/>
          </p:nvSpPr>
          <p:spPr>
            <a:xfrm>
              <a:off x="409850"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Actor"/>
                  <a:ea typeface="Actor"/>
                  <a:cs typeface="Actor"/>
                  <a:sym typeface="Actor"/>
                </a:rPr>
                <a:t>Switch:</a:t>
              </a:r>
              <a:endParaRPr sz="1900">
                <a:latin typeface="Actor"/>
                <a:ea typeface="Actor"/>
                <a:cs typeface="Actor"/>
                <a:sym typeface="Actor"/>
              </a:endParaRPr>
            </a:p>
          </p:txBody>
        </p:sp>
        <p:sp>
          <p:nvSpPr>
            <p:cNvPr id="199" name="Google Shape;199;p29"/>
            <p:cNvSpPr txBox="1"/>
            <p:nvPr/>
          </p:nvSpPr>
          <p:spPr>
            <a:xfrm>
              <a:off x="5141325"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CC0000"/>
                  </a:solidFill>
                  <a:latin typeface="Actor"/>
                  <a:ea typeface="Actor"/>
                  <a:cs typeface="Actor"/>
                  <a:sym typeface="Actor"/>
                </a:rPr>
                <a:t>Off</a:t>
              </a:r>
              <a:endParaRPr b="1" sz="1900">
                <a:solidFill>
                  <a:srgbClr val="CC0000"/>
                </a:solidFill>
                <a:latin typeface="Actor"/>
                <a:ea typeface="Actor"/>
                <a:cs typeface="Actor"/>
                <a:sym typeface="Actor"/>
              </a:endParaRPr>
            </a:p>
          </p:txBody>
        </p:sp>
        <p:sp>
          <p:nvSpPr>
            <p:cNvPr id="200" name="Google Shape;200;p29"/>
            <p:cNvSpPr txBox="1"/>
            <p:nvPr/>
          </p:nvSpPr>
          <p:spPr>
            <a:xfrm>
              <a:off x="2580175"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38761D"/>
                  </a:solidFill>
                  <a:latin typeface="Actor"/>
                  <a:ea typeface="Actor"/>
                  <a:cs typeface="Actor"/>
                  <a:sym typeface="Actor"/>
                </a:rPr>
                <a:t>On</a:t>
              </a:r>
              <a:endParaRPr b="1" sz="1900">
                <a:solidFill>
                  <a:srgbClr val="38761D"/>
                </a:solidFill>
                <a:latin typeface="Actor"/>
                <a:ea typeface="Actor"/>
                <a:cs typeface="Actor"/>
                <a:sym typeface="Actor"/>
              </a:endParaRPr>
            </a:p>
          </p:txBody>
        </p:sp>
      </p:grpSp>
      <p:sp>
        <p:nvSpPr>
          <p:cNvPr id="201" name="Google Shape;201;p29"/>
          <p:cNvSpPr txBox="1"/>
          <p:nvPr/>
        </p:nvSpPr>
        <p:spPr>
          <a:xfrm>
            <a:off x="925700" y="3144575"/>
            <a:ext cx="407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ctor"/>
                <a:ea typeface="Actor"/>
                <a:cs typeface="Actor"/>
                <a:sym typeface="Actor"/>
              </a:rPr>
              <a:t>In code:</a:t>
            </a:r>
            <a:endParaRPr>
              <a:latin typeface="Actor"/>
              <a:ea typeface="Actor"/>
              <a:cs typeface="Actor"/>
              <a:sym typeface="Actor"/>
            </a:endParaRPr>
          </a:p>
        </p:txBody>
      </p:sp>
      <p:sp>
        <p:nvSpPr>
          <p:cNvPr id="202" name="Google Shape;202;p29"/>
          <p:cNvSpPr/>
          <p:nvPr/>
        </p:nvSpPr>
        <p:spPr>
          <a:xfrm>
            <a:off x="2060350" y="3205150"/>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87D787"/>
                </a:solidFill>
                <a:latin typeface="Roboto Mono"/>
                <a:ea typeface="Roboto Mono"/>
                <a:cs typeface="Roboto Mono"/>
                <a:sym typeface="Roboto Mono"/>
              </a:rPr>
              <a:t>// String</a:t>
            </a:r>
            <a:endParaRPr sz="1050">
              <a:solidFill>
                <a:srgbClr val="87D787"/>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switch = “closed”</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switch = “open”</a:t>
            </a:r>
            <a:endParaRPr sz="1050">
              <a:solidFill>
                <a:srgbClr val="D4D4D4"/>
              </a:solidFill>
              <a:latin typeface="Roboto Mono"/>
              <a:ea typeface="Roboto Mono"/>
              <a:cs typeface="Roboto Mono"/>
              <a:sym typeface="Roboto Mono"/>
            </a:endParaRPr>
          </a:p>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6" name="Shape 206"/>
        <p:cNvGrpSpPr/>
        <p:nvPr/>
      </p:nvGrpSpPr>
      <p:grpSpPr>
        <a:xfrm>
          <a:off x="0" y="0"/>
          <a:ext cx="0" cy="0"/>
          <a:chOff x="0" y="0"/>
          <a:chExt cx="0" cy="0"/>
        </a:xfrm>
      </p:grpSpPr>
      <p:pic>
        <p:nvPicPr>
          <p:cNvPr id="207" name="Google Shape;207;p30"/>
          <p:cNvPicPr preferRelativeResize="0"/>
          <p:nvPr/>
        </p:nvPicPr>
        <p:blipFill>
          <a:blip r:embed="rId3">
            <a:alphaModFix/>
          </a:blip>
          <a:stretch>
            <a:fillRect/>
          </a:stretch>
        </p:blipFill>
        <p:spPr>
          <a:xfrm>
            <a:off x="2060350" y="413850"/>
            <a:ext cx="4876899" cy="2190827"/>
          </a:xfrm>
          <a:prstGeom prst="rect">
            <a:avLst/>
          </a:prstGeom>
          <a:noFill/>
          <a:ln>
            <a:noFill/>
          </a:ln>
        </p:spPr>
      </p:pic>
      <p:grpSp>
        <p:nvGrpSpPr>
          <p:cNvPr id="208" name="Google Shape;208;p30"/>
          <p:cNvGrpSpPr/>
          <p:nvPr/>
        </p:nvGrpSpPr>
        <p:grpSpPr>
          <a:xfrm>
            <a:off x="664250" y="311388"/>
            <a:ext cx="5805475" cy="477000"/>
            <a:chOff x="409850" y="2713988"/>
            <a:chExt cx="5805475" cy="477000"/>
          </a:xfrm>
        </p:grpSpPr>
        <p:sp>
          <p:nvSpPr>
            <p:cNvPr id="209" name="Google Shape;209;p30"/>
            <p:cNvSpPr txBox="1"/>
            <p:nvPr/>
          </p:nvSpPr>
          <p:spPr>
            <a:xfrm>
              <a:off x="409850"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Actor"/>
                  <a:ea typeface="Actor"/>
                  <a:cs typeface="Actor"/>
                  <a:sym typeface="Actor"/>
                </a:rPr>
                <a:t>Switch:</a:t>
              </a:r>
              <a:endParaRPr sz="1900">
                <a:latin typeface="Actor"/>
                <a:ea typeface="Actor"/>
                <a:cs typeface="Actor"/>
                <a:sym typeface="Actor"/>
              </a:endParaRPr>
            </a:p>
          </p:txBody>
        </p:sp>
        <p:sp>
          <p:nvSpPr>
            <p:cNvPr id="210" name="Google Shape;210;p30"/>
            <p:cNvSpPr txBox="1"/>
            <p:nvPr/>
          </p:nvSpPr>
          <p:spPr>
            <a:xfrm>
              <a:off x="5141325"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CC0000"/>
                  </a:solidFill>
                  <a:latin typeface="Actor"/>
                  <a:ea typeface="Actor"/>
                  <a:cs typeface="Actor"/>
                  <a:sym typeface="Actor"/>
                </a:rPr>
                <a:t>Off</a:t>
              </a:r>
              <a:endParaRPr b="1" sz="1900">
                <a:solidFill>
                  <a:srgbClr val="CC0000"/>
                </a:solidFill>
                <a:latin typeface="Actor"/>
                <a:ea typeface="Actor"/>
                <a:cs typeface="Actor"/>
                <a:sym typeface="Actor"/>
              </a:endParaRPr>
            </a:p>
          </p:txBody>
        </p:sp>
        <p:sp>
          <p:nvSpPr>
            <p:cNvPr id="211" name="Google Shape;211;p30"/>
            <p:cNvSpPr txBox="1"/>
            <p:nvPr/>
          </p:nvSpPr>
          <p:spPr>
            <a:xfrm>
              <a:off x="2580175"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38761D"/>
                  </a:solidFill>
                  <a:latin typeface="Actor"/>
                  <a:ea typeface="Actor"/>
                  <a:cs typeface="Actor"/>
                  <a:sym typeface="Actor"/>
                </a:rPr>
                <a:t>On</a:t>
              </a:r>
              <a:endParaRPr b="1" sz="1900">
                <a:solidFill>
                  <a:srgbClr val="38761D"/>
                </a:solidFill>
                <a:latin typeface="Actor"/>
                <a:ea typeface="Actor"/>
                <a:cs typeface="Actor"/>
                <a:sym typeface="Actor"/>
              </a:endParaRPr>
            </a:p>
          </p:txBody>
        </p:sp>
      </p:grpSp>
      <p:sp>
        <p:nvSpPr>
          <p:cNvPr id="212" name="Google Shape;212;p30"/>
          <p:cNvSpPr txBox="1"/>
          <p:nvPr/>
        </p:nvSpPr>
        <p:spPr>
          <a:xfrm>
            <a:off x="925700" y="3144575"/>
            <a:ext cx="407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ctor"/>
                <a:ea typeface="Actor"/>
                <a:cs typeface="Actor"/>
                <a:sym typeface="Actor"/>
              </a:rPr>
              <a:t>In code:</a:t>
            </a:r>
            <a:endParaRPr>
              <a:latin typeface="Actor"/>
              <a:ea typeface="Actor"/>
              <a:cs typeface="Actor"/>
              <a:sym typeface="Actor"/>
            </a:endParaRPr>
          </a:p>
        </p:txBody>
      </p:sp>
      <p:sp>
        <p:nvSpPr>
          <p:cNvPr id="213" name="Google Shape;213;p30"/>
          <p:cNvSpPr/>
          <p:nvPr/>
        </p:nvSpPr>
        <p:spPr>
          <a:xfrm>
            <a:off x="2060350" y="3205150"/>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87D787"/>
                </a:solidFill>
                <a:latin typeface="Roboto Mono"/>
                <a:ea typeface="Roboto Mono"/>
                <a:cs typeface="Roboto Mono"/>
                <a:sym typeface="Roboto Mono"/>
              </a:rPr>
              <a:t>// Integer</a:t>
            </a:r>
            <a:endParaRPr sz="1050">
              <a:solidFill>
                <a:srgbClr val="87D787"/>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switch = 1</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switch = 0</a:t>
            </a:r>
            <a:endParaRPr sz="1050">
              <a:solidFill>
                <a:srgbClr val="D4D4D4"/>
              </a:solidFill>
              <a:latin typeface="Roboto Mono"/>
              <a:ea typeface="Roboto Mono"/>
              <a:cs typeface="Roboto Mono"/>
              <a:sym typeface="Roboto Mono"/>
            </a:endParaRPr>
          </a:p>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7" name="Shape 217"/>
        <p:cNvGrpSpPr/>
        <p:nvPr/>
      </p:nvGrpSpPr>
      <p:grpSpPr>
        <a:xfrm>
          <a:off x="0" y="0"/>
          <a:ext cx="0" cy="0"/>
          <a:chOff x="0" y="0"/>
          <a:chExt cx="0" cy="0"/>
        </a:xfrm>
      </p:grpSpPr>
      <p:pic>
        <p:nvPicPr>
          <p:cNvPr id="218" name="Google Shape;218;p31"/>
          <p:cNvPicPr preferRelativeResize="0"/>
          <p:nvPr/>
        </p:nvPicPr>
        <p:blipFill>
          <a:blip r:embed="rId3">
            <a:alphaModFix/>
          </a:blip>
          <a:stretch>
            <a:fillRect/>
          </a:stretch>
        </p:blipFill>
        <p:spPr>
          <a:xfrm>
            <a:off x="2060350" y="413850"/>
            <a:ext cx="4876899" cy="2190827"/>
          </a:xfrm>
          <a:prstGeom prst="rect">
            <a:avLst/>
          </a:prstGeom>
          <a:noFill/>
          <a:ln>
            <a:noFill/>
          </a:ln>
        </p:spPr>
      </p:pic>
      <p:grpSp>
        <p:nvGrpSpPr>
          <p:cNvPr id="219" name="Google Shape;219;p31"/>
          <p:cNvGrpSpPr/>
          <p:nvPr/>
        </p:nvGrpSpPr>
        <p:grpSpPr>
          <a:xfrm>
            <a:off x="664250" y="311388"/>
            <a:ext cx="5805475" cy="477000"/>
            <a:chOff x="409850" y="2713988"/>
            <a:chExt cx="5805475" cy="477000"/>
          </a:xfrm>
        </p:grpSpPr>
        <p:sp>
          <p:nvSpPr>
            <p:cNvPr id="220" name="Google Shape;220;p31"/>
            <p:cNvSpPr txBox="1"/>
            <p:nvPr/>
          </p:nvSpPr>
          <p:spPr>
            <a:xfrm>
              <a:off x="409850"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Actor"/>
                  <a:ea typeface="Actor"/>
                  <a:cs typeface="Actor"/>
                  <a:sym typeface="Actor"/>
                </a:rPr>
                <a:t>Switch:</a:t>
              </a:r>
              <a:endParaRPr sz="1900">
                <a:latin typeface="Actor"/>
                <a:ea typeface="Actor"/>
                <a:cs typeface="Actor"/>
                <a:sym typeface="Actor"/>
              </a:endParaRPr>
            </a:p>
          </p:txBody>
        </p:sp>
        <p:sp>
          <p:nvSpPr>
            <p:cNvPr id="221" name="Google Shape;221;p31"/>
            <p:cNvSpPr txBox="1"/>
            <p:nvPr/>
          </p:nvSpPr>
          <p:spPr>
            <a:xfrm>
              <a:off x="5141325"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CC0000"/>
                  </a:solidFill>
                  <a:latin typeface="Actor"/>
                  <a:ea typeface="Actor"/>
                  <a:cs typeface="Actor"/>
                  <a:sym typeface="Actor"/>
                </a:rPr>
                <a:t>Off</a:t>
              </a:r>
              <a:endParaRPr b="1" sz="1900">
                <a:solidFill>
                  <a:srgbClr val="CC0000"/>
                </a:solidFill>
                <a:latin typeface="Actor"/>
                <a:ea typeface="Actor"/>
                <a:cs typeface="Actor"/>
                <a:sym typeface="Actor"/>
              </a:endParaRPr>
            </a:p>
          </p:txBody>
        </p:sp>
        <p:sp>
          <p:nvSpPr>
            <p:cNvPr id="222" name="Google Shape;222;p31"/>
            <p:cNvSpPr txBox="1"/>
            <p:nvPr/>
          </p:nvSpPr>
          <p:spPr>
            <a:xfrm>
              <a:off x="2580175"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38761D"/>
                  </a:solidFill>
                  <a:latin typeface="Actor"/>
                  <a:ea typeface="Actor"/>
                  <a:cs typeface="Actor"/>
                  <a:sym typeface="Actor"/>
                </a:rPr>
                <a:t>On</a:t>
              </a:r>
              <a:endParaRPr b="1" sz="1900">
                <a:solidFill>
                  <a:srgbClr val="38761D"/>
                </a:solidFill>
                <a:latin typeface="Actor"/>
                <a:ea typeface="Actor"/>
                <a:cs typeface="Actor"/>
                <a:sym typeface="Actor"/>
              </a:endParaRPr>
            </a:p>
          </p:txBody>
        </p:sp>
      </p:grpSp>
      <p:sp>
        <p:nvSpPr>
          <p:cNvPr id="223" name="Google Shape;223;p31"/>
          <p:cNvSpPr txBox="1"/>
          <p:nvPr/>
        </p:nvSpPr>
        <p:spPr>
          <a:xfrm>
            <a:off x="925700" y="3144575"/>
            <a:ext cx="407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ctor"/>
                <a:ea typeface="Actor"/>
                <a:cs typeface="Actor"/>
                <a:sym typeface="Actor"/>
              </a:rPr>
              <a:t>In code:</a:t>
            </a:r>
            <a:endParaRPr>
              <a:latin typeface="Actor"/>
              <a:ea typeface="Actor"/>
              <a:cs typeface="Actor"/>
              <a:sym typeface="Actor"/>
            </a:endParaRPr>
          </a:p>
        </p:txBody>
      </p:sp>
      <p:sp>
        <p:nvSpPr>
          <p:cNvPr id="224" name="Google Shape;224;p31"/>
          <p:cNvSpPr/>
          <p:nvPr/>
        </p:nvSpPr>
        <p:spPr>
          <a:xfrm>
            <a:off x="2060350" y="3205150"/>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87D787"/>
                </a:solidFill>
                <a:latin typeface="Roboto Mono"/>
                <a:ea typeface="Roboto Mono"/>
                <a:cs typeface="Roboto Mono"/>
                <a:sym typeface="Roboto Mono"/>
              </a:rPr>
              <a:t>// Object</a:t>
            </a:r>
            <a:endParaRPr sz="1050">
              <a:solidFill>
                <a:srgbClr val="87D787"/>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switch = new Switch()</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switch.close()</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switch.open()</a:t>
            </a:r>
            <a:endParaRPr sz="1050">
              <a:solidFill>
                <a:srgbClr val="D4D4D4"/>
              </a:solidFill>
              <a:latin typeface="Roboto Mono"/>
              <a:ea typeface="Roboto Mono"/>
              <a:cs typeface="Roboto Mono"/>
              <a:sym typeface="Roboto Mono"/>
            </a:endParaRPr>
          </a:p>
          <a:p>
            <a:pPr indent="0" lvl="0" marL="0" rtl="0" algn="l">
              <a:spcBef>
                <a:spcPts val="0"/>
              </a:spcBef>
              <a:spcAft>
                <a:spcPts val="0"/>
              </a:spcAft>
              <a:buNone/>
            </a:pPr>
            <a:r>
              <a:t/>
            </a:r>
            <a:endParaRPr/>
          </a:p>
        </p:txBody>
      </p:sp>
      <p:sp>
        <p:nvSpPr>
          <p:cNvPr id="225" name="Google Shape;225;p31"/>
          <p:cNvSpPr txBox="1"/>
          <p:nvPr/>
        </p:nvSpPr>
        <p:spPr>
          <a:xfrm rot="-1456501">
            <a:off x="5615532" y="3561463"/>
            <a:ext cx="2635746" cy="738766"/>
          </a:xfrm>
          <a:prstGeom prst="rect">
            <a:avLst/>
          </a:prstGeom>
          <a:solidFill>
            <a:srgbClr val="9E9E9E">
              <a:alpha val="0"/>
            </a:srgbClr>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Caveat"/>
                <a:ea typeface="Caveat"/>
                <a:cs typeface="Caveat"/>
                <a:sym typeface="Caveat"/>
              </a:rPr>
              <a:t>All I wanted was a variable that can just hold two values!</a:t>
            </a:r>
            <a:endParaRPr sz="1800">
              <a:latin typeface="Caveat"/>
              <a:ea typeface="Caveat"/>
              <a:cs typeface="Caveat"/>
              <a:sym typeface="Cave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dk2"/>
                </a:solidFill>
              </a:rPr>
              <a:t>Today’s Superpower</a:t>
            </a:r>
            <a:endParaRPr>
              <a:solidFill>
                <a:schemeClr val="dk2"/>
              </a:solidFill>
            </a:endParaRPr>
          </a:p>
        </p:txBody>
      </p:sp>
      <p:sp>
        <p:nvSpPr>
          <p:cNvPr id="69" name="Google Shape;69;p14"/>
          <p:cNvSpPr txBox="1"/>
          <p:nvPr>
            <p:ph idx="1" type="body"/>
          </p:nvPr>
        </p:nvSpPr>
        <p:spPr>
          <a:xfrm>
            <a:off x="311700" y="1810975"/>
            <a:ext cx="8520600" cy="27579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4800">
                <a:solidFill>
                  <a:schemeClr val="dk1"/>
                </a:solidFill>
                <a:latin typeface="Actor"/>
                <a:ea typeface="Actor"/>
                <a:cs typeface="Actor"/>
                <a:sym typeface="Actor"/>
              </a:rPr>
              <a:t>Interweaving functions and data structures for much goodness.</a:t>
            </a:r>
            <a:endParaRPr sz="4800">
              <a:solidFill>
                <a:schemeClr val="dk1"/>
              </a:solidFill>
              <a:latin typeface="Actor"/>
              <a:ea typeface="Actor"/>
              <a:cs typeface="Actor"/>
              <a:sym typeface="Acto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9" name="Shape 229"/>
        <p:cNvGrpSpPr/>
        <p:nvPr/>
      </p:nvGrpSpPr>
      <p:grpSpPr>
        <a:xfrm>
          <a:off x="0" y="0"/>
          <a:ext cx="0" cy="0"/>
          <a:chOff x="0" y="0"/>
          <a:chExt cx="0" cy="0"/>
        </a:xfrm>
      </p:grpSpPr>
      <p:pic>
        <p:nvPicPr>
          <p:cNvPr id="230" name="Google Shape;230;p32"/>
          <p:cNvPicPr preferRelativeResize="0"/>
          <p:nvPr/>
        </p:nvPicPr>
        <p:blipFill>
          <a:blip r:embed="rId3">
            <a:alphaModFix/>
          </a:blip>
          <a:stretch>
            <a:fillRect/>
          </a:stretch>
        </p:blipFill>
        <p:spPr>
          <a:xfrm>
            <a:off x="2060350" y="413850"/>
            <a:ext cx="4876899" cy="2190827"/>
          </a:xfrm>
          <a:prstGeom prst="rect">
            <a:avLst/>
          </a:prstGeom>
          <a:noFill/>
          <a:ln>
            <a:noFill/>
          </a:ln>
        </p:spPr>
      </p:pic>
      <p:grpSp>
        <p:nvGrpSpPr>
          <p:cNvPr id="231" name="Google Shape;231;p32"/>
          <p:cNvGrpSpPr/>
          <p:nvPr/>
        </p:nvGrpSpPr>
        <p:grpSpPr>
          <a:xfrm>
            <a:off x="664250" y="311388"/>
            <a:ext cx="5805475" cy="477000"/>
            <a:chOff x="409850" y="2713988"/>
            <a:chExt cx="5805475" cy="477000"/>
          </a:xfrm>
        </p:grpSpPr>
        <p:sp>
          <p:nvSpPr>
            <p:cNvPr id="232" name="Google Shape;232;p32"/>
            <p:cNvSpPr txBox="1"/>
            <p:nvPr/>
          </p:nvSpPr>
          <p:spPr>
            <a:xfrm>
              <a:off x="409850"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Actor"/>
                  <a:ea typeface="Actor"/>
                  <a:cs typeface="Actor"/>
                  <a:sym typeface="Actor"/>
                </a:rPr>
                <a:t>Switch:</a:t>
              </a:r>
              <a:endParaRPr sz="1900">
                <a:latin typeface="Actor"/>
                <a:ea typeface="Actor"/>
                <a:cs typeface="Actor"/>
                <a:sym typeface="Actor"/>
              </a:endParaRPr>
            </a:p>
          </p:txBody>
        </p:sp>
        <p:sp>
          <p:nvSpPr>
            <p:cNvPr id="233" name="Google Shape;233;p32"/>
            <p:cNvSpPr txBox="1"/>
            <p:nvPr/>
          </p:nvSpPr>
          <p:spPr>
            <a:xfrm>
              <a:off x="5141325"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CC0000"/>
                  </a:solidFill>
                  <a:latin typeface="Actor"/>
                  <a:ea typeface="Actor"/>
                  <a:cs typeface="Actor"/>
                  <a:sym typeface="Actor"/>
                </a:rPr>
                <a:t>Off</a:t>
              </a:r>
              <a:endParaRPr b="1" sz="1900">
                <a:solidFill>
                  <a:srgbClr val="CC0000"/>
                </a:solidFill>
                <a:latin typeface="Actor"/>
                <a:ea typeface="Actor"/>
                <a:cs typeface="Actor"/>
                <a:sym typeface="Actor"/>
              </a:endParaRPr>
            </a:p>
          </p:txBody>
        </p:sp>
        <p:sp>
          <p:nvSpPr>
            <p:cNvPr id="234" name="Google Shape;234;p32"/>
            <p:cNvSpPr txBox="1"/>
            <p:nvPr/>
          </p:nvSpPr>
          <p:spPr>
            <a:xfrm>
              <a:off x="2580175" y="2713988"/>
              <a:ext cx="1074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38761D"/>
                  </a:solidFill>
                  <a:latin typeface="Actor"/>
                  <a:ea typeface="Actor"/>
                  <a:cs typeface="Actor"/>
                  <a:sym typeface="Actor"/>
                </a:rPr>
                <a:t>On</a:t>
              </a:r>
              <a:endParaRPr b="1" sz="1900">
                <a:solidFill>
                  <a:srgbClr val="38761D"/>
                </a:solidFill>
                <a:latin typeface="Actor"/>
                <a:ea typeface="Actor"/>
                <a:cs typeface="Actor"/>
                <a:sym typeface="Actor"/>
              </a:endParaRPr>
            </a:p>
          </p:txBody>
        </p:sp>
      </p:grpSp>
      <p:sp>
        <p:nvSpPr>
          <p:cNvPr id="235" name="Google Shape;235;p32"/>
          <p:cNvSpPr txBox="1"/>
          <p:nvPr/>
        </p:nvSpPr>
        <p:spPr>
          <a:xfrm>
            <a:off x="925700" y="3144575"/>
            <a:ext cx="407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ctor"/>
                <a:ea typeface="Actor"/>
                <a:cs typeface="Actor"/>
                <a:sym typeface="Actor"/>
              </a:rPr>
              <a:t>In Haskell:</a:t>
            </a:r>
            <a:endParaRPr>
              <a:latin typeface="Actor"/>
              <a:ea typeface="Actor"/>
              <a:cs typeface="Actor"/>
              <a:sym typeface="Actor"/>
            </a:endParaRPr>
          </a:p>
        </p:txBody>
      </p:sp>
      <p:sp>
        <p:nvSpPr>
          <p:cNvPr id="236" name="Google Shape;236;p32"/>
          <p:cNvSpPr/>
          <p:nvPr/>
        </p:nvSpPr>
        <p:spPr>
          <a:xfrm>
            <a:off x="2060350" y="3212200"/>
            <a:ext cx="3519900" cy="10065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100">
                <a:solidFill>
                  <a:srgbClr val="CE9178"/>
                </a:solidFill>
                <a:latin typeface="Roboto Mono"/>
                <a:ea typeface="Roboto Mono"/>
                <a:cs typeface="Roboto Mono"/>
                <a:sym typeface="Roboto Mono"/>
              </a:rPr>
              <a:t>data</a:t>
            </a:r>
            <a:r>
              <a:rPr lang="en" sz="1100">
                <a:solidFill>
                  <a:schemeClr val="accent6"/>
                </a:solidFill>
                <a:latin typeface="Roboto Mono"/>
                <a:ea typeface="Roboto Mono"/>
                <a:cs typeface="Roboto Mono"/>
                <a:sym typeface="Roboto Mono"/>
              </a:rPr>
              <a:t> Switch = SwitchOn | SwitchOff</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switch = SwitchOn</a:t>
            </a:r>
            <a:endParaRPr sz="1050">
              <a:solidFill>
                <a:srgbClr val="D4D4D4"/>
              </a:solidFill>
              <a:latin typeface="Roboto Mono"/>
              <a:ea typeface="Roboto Mono"/>
              <a:cs typeface="Roboto Mono"/>
              <a:sym typeface="Roboto Mono"/>
            </a:endParaRPr>
          </a:p>
          <a:p>
            <a:pPr indent="0" lvl="0" marL="0" rtl="0" algn="l">
              <a:spcBef>
                <a:spcPts val="0"/>
              </a:spcBef>
              <a:spcAft>
                <a:spcPts val="0"/>
              </a:spcAft>
              <a:buNone/>
            </a:pPr>
            <a:r>
              <a:rPr lang="en"/>
              <a:t>other</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3"/>
          <p:cNvSpPr/>
          <p:nvPr/>
        </p:nvSpPr>
        <p:spPr>
          <a:xfrm>
            <a:off x="421950" y="375707"/>
            <a:ext cx="7824600" cy="14898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a:solidFill>
                  <a:srgbClr val="CE9178"/>
                </a:solidFill>
              </a:rPr>
              <a:t>data</a:t>
            </a:r>
            <a:r>
              <a:rPr lang="en">
                <a:solidFill>
                  <a:schemeClr val="accent6"/>
                </a:solidFill>
              </a:rPr>
              <a:t> Switch = SwitchOn | SwitchOff</a:t>
            </a:r>
            <a:endParaRPr>
              <a:solidFill>
                <a:schemeClr val="accent6"/>
              </a:solidFill>
            </a:endParaRPr>
          </a:p>
          <a:p>
            <a:pPr indent="0" lvl="0" marL="0" rtl="0" algn="l">
              <a:lnSpc>
                <a:spcPct val="135714"/>
              </a:lnSpc>
              <a:spcBef>
                <a:spcPts val="0"/>
              </a:spcBef>
              <a:spcAft>
                <a:spcPts val="0"/>
              </a:spcAft>
              <a:buNone/>
            </a:pPr>
            <a:r>
              <a:t/>
            </a:r>
            <a:endParaRPr sz="1100">
              <a:solidFill>
                <a:schemeClr val="accent6"/>
              </a:solidFill>
            </a:endParaRPr>
          </a:p>
          <a:p>
            <a:pPr indent="0" lvl="0" marL="0" rtl="0" algn="l">
              <a:lnSpc>
                <a:spcPct val="135714"/>
              </a:lnSpc>
              <a:spcBef>
                <a:spcPts val="0"/>
              </a:spcBef>
              <a:spcAft>
                <a:spcPts val="0"/>
              </a:spcAft>
              <a:buNone/>
            </a:pPr>
            <a:r>
              <a:rPr lang="en" sz="1100">
                <a:solidFill>
                  <a:schemeClr val="accent6"/>
                </a:solidFill>
              </a:rPr>
              <a:t>sw1 = SwitchOn</a:t>
            </a:r>
            <a:endParaRPr sz="1100">
              <a:solidFill>
                <a:schemeClr val="accent6"/>
              </a:solidFill>
            </a:endParaRPr>
          </a:p>
          <a:p>
            <a:pPr indent="0" lvl="0" marL="0" rtl="0" algn="l">
              <a:lnSpc>
                <a:spcPct val="135714"/>
              </a:lnSpc>
              <a:spcBef>
                <a:spcPts val="0"/>
              </a:spcBef>
              <a:spcAft>
                <a:spcPts val="0"/>
              </a:spcAft>
              <a:buNone/>
            </a:pPr>
            <a:r>
              <a:rPr lang="en" sz="1100">
                <a:solidFill>
                  <a:schemeClr val="accent6"/>
                </a:solidFill>
              </a:rPr>
              <a:t>s</a:t>
            </a:r>
            <a:r>
              <a:rPr lang="en" sz="1100">
                <a:solidFill>
                  <a:schemeClr val="accent6"/>
                </a:solidFill>
              </a:rPr>
              <a:t>w2 = SwitchOff</a:t>
            </a:r>
            <a:endParaRPr sz="1100">
              <a:solidFill>
                <a:schemeClr val="accent6"/>
              </a:solidFill>
            </a:endParaRPr>
          </a:p>
          <a:p>
            <a:pPr indent="0" lvl="0" marL="0" rtl="0" algn="l">
              <a:lnSpc>
                <a:spcPct val="135714"/>
              </a:lnSpc>
              <a:spcBef>
                <a:spcPts val="0"/>
              </a:spcBef>
              <a:spcAft>
                <a:spcPts val="0"/>
              </a:spcAft>
              <a:buNone/>
            </a:pPr>
            <a:r>
              <a:t/>
            </a:r>
            <a:endParaRPr sz="1200">
              <a:solidFill>
                <a:schemeClr val="accent6"/>
              </a:solidFill>
              <a:latin typeface="Roboto Mono"/>
              <a:ea typeface="Roboto Mono"/>
              <a:cs typeface="Roboto Mono"/>
              <a:sym typeface="Roboto Mon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4"/>
          <p:cNvSpPr/>
          <p:nvPr/>
        </p:nvSpPr>
        <p:spPr>
          <a:xfrm>
            <a:off x="421950" y="375688"/>
            <a:ext cx="7824600" cy="38643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200">
                <a:solidFill>
                  <a:srgbClr val="CE9178"/>
                </a:solidFill>
                <a:latin typeface="Roboto Mono"/>
                <a:ea typeface="Roboto Mono"/>
                <a:cs typeface="Roboto Mono"/>
                <a:sym typeface="Roboto Mono"/>
              </a:rPr>
              <a:t>data</a:t>
            </a:r>
            <a:r>
              <a:rPr lang="en" sz="1200">
                <a:solidFill>
                  <a:schemeClr val="accent6"/>
                </a:solidFill>
                <a:latin typeface="Roboto Mono"/>
                <a:ea typeface="Roboto Mono"/>
                <a:cs typeface="Roboto Mono"/>
                <a:sym typeface="Roboto Mono"/>
              </a:rPr>
              <a:t> Switch = SwitchOn | SwitchOff</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accent6"/>
                </a:solidFill>
                <a:latin typeface="Roboto Mono"/>
                <a:ea typeface="Roboto Mono"/>
                <a:cs typeface="Roboto Mono"/>
                <a:sym typeface="Roboto Mono"/>
              </a:rPr>
              <a:t>sw1 = SwitchOn</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accent6"/>
                </a:solidFill>
                <a:latin typeface="Roboto Mono"/>
                <a:ea typeface="Roboto Mono"/>
                <a:cs typeface="Roboto Mono"/>
                <a:sym typeface="Roboto Mono"/>
              </a:rPr>
              <a:t>sw2 = SwitchOff</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accent6"/>
                </a:solidFill>
                <a:latin typeface="Roboto Mono"/>
                <a:ea typeface="Roboto Mono"/>
                <a:cs typeface="Roboto Mono"/>
                <a:sym typeface="Roboto Mono"/>
              </a:rPr>
              <a:t>toggle SwitchOn  = SwitchOff</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accent6"/>
                </a:solidFill>
                <a:latin typeface="Roboto Mono"/>
                <a:ea typeface="Roboto Mono"/>
                <a:cs typeface="Roboto Mono"/>
                <a:sym typeface="Roboto Mono"/>
              </a:rPr>
              <a:t>toggle SwitchOff = SwitchOn</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accent6"/>
                </a:solidFill>
                <a:latin typeface="Roboto Mono"/>
                <a:ea typeface="Roboto Mono"/>
                <a:cs typeface="Roboto Mono"/>
                <a:sym typeface="Roboto Mono"/>
              </a:rPr>
              <a:t>sw1’ = toggle sw1</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accent6"/>
                </a:solidFill>
                <a:latin typeface="Roboto Mono"/>
                <a:ea typeface="Roboto Mono"/>
                <a:cs typeface="Roboto Mono"/>
                <a:sym typeface="Roboto Mono"/>
              </a:rPr>
              <a:t>roomLights = [ SwitchOn, SwitchOn, SwitchOff ]</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accent6"/>
                </a:solidFill>
                <a:latin typeface="Roboto Mono"/>
                <a:ea typeface="Roboto Mono"/>
                <a:cs typeface="Roboto Mono"/>
                <a:sym typeface="Roboto Mono"/>
              </a:rPr>
              <a:t>newScene = map toggle roomLights</a:t>
            </a:r>
            <a:endParaRPr sz="1200">
              <a:solidFill>
                <a:schemeClr val="accent6"/>
              </a:solidFill>
              <a:latin typeface="Roboto Mono"/>
              <a:ea typeface="Roboto Mono"/>
              <a:cs typeface="Roboto Mono"/>
              <a:sym typeface="Roboto Mon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5"/>
          <p:cNvSpPr/>
          <p:nvPr/>
        </p:nvSpPr>
        <p:spPr>
          <a:xfrm>
            <a:off x="421950" y="375688"/>
            <a:ext cx="7824600" cy="38643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200">
                <a:solidFill>
                  <a:srgbClr val="CE9178"/>
                </a:solidFill>
                <a:latin typeface="Roboto Mono"/>
                <a:ea typeface="Roboto Mono"/>
                <a:cs typeface="Roboto Mono"/>
                <a:sym typeface="Roboto Mono"/>
              </a:rPr>
              <a:t>data</a:t>
            </a:r>
            <a:r>
              <a:rPr lang="en" sz="1200">
                <a:solidFill>
                  <a:schemeClr val="accent6"/>
                </a:solidFill>
                <a:latin typeface="Roboto Mono"/>
                <a:ea typeface="Roboto Mono"/>
                <a:cs typeface="Roboto Mono"/>
                <a:sym typeface="Roboto Mono"/>
              </a:rPr>
              <a:t> Switch = SwitchOn | SwitchOff</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sw1 = SwitchOn</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sw2 = SwitchOff</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toggle SwitchOn  = SwitchOff</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toggle SwitchOff = SwitchOn</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sw1’ = toggle sw1</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roomLights = [ SwitchOn, SwitchOn, SwitchOff ]</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newScene = map toggle roomLights</a:t>
            </a:r>
            <a:endParaRPr sz="1200">
              <a:solidFill>
                <a:srgbClr val="434343"/>
              </a:solidFill>
              <a:latin typeface="Roboto Mono"/>
              <a:ea typeface="Roboto Mono"/>
              <a:cs typeface="Roboto Mono"/>
              <a:sym typeface="Roboto Mono"/>
            </a:endParaRPr>
          </a:p>
        </p:txBody>
      </p:sp>
      <p:sp>
        <p:nvSpPr>
          <p:cNvPr id="252" name="Google Shape;252;p35"/>
          <p:cNvSpPr/>
          <p:nvPr/>
        </p:nvSpPr>
        <p:spPr>
          <a:xfrm>
            <a:off x="4529600" y="946900"/>
            <a:ext cx="3172800" cy="15123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All you can do with type Switch is assign it and pattern match against it. You can’t even do </a:t>
            </a:r>
            <a:r>
              <a:rPr lang="en">
                <a:solidFill>
                  <a:schemeClr val="lt1"/>
                </a:solidFill>
                <a:latin typeface="Roboto Mono"/>
                <a:ea typeface="Roboto Mono"/>
                <a:cs typeface="Roboto Mono"/>
                <a:sym typeface="Roboto Mono"/>
              </a:rPr>
              <a:t>show</a:t>
            </a:r>
            <a:r>
              <a:rPr lang="en">
                <a:solidFill>
                  <a:schemeClr val="lt1"/>
                </a:solidFill>
                <a:latin typeface="Actor"/>
                <a:ea typeface="Actor"/>
                <a:cs typeface="Actor"/>
                <a:sym typeface="Actor"/>
              </a:rPr>
              <a:t> </a:t>
            </a:r>
            <a:r>
              <a:rPr lang="en">
                <a:solidFill>
                  <a:schemeClr val="lt1"/>
                </a:solidFill>
                <a:latin typeface="Roboto Mono"/>
                <a:ea typeface="Roboto Mono"/>
                <a:cs typeface="Roboto Mono"/>
                <a:sym typeface="Roboto Mono"/>
              </a:rPr>
              <a:t>sw1</a:t>
            </a:r>
            <a:endParaRPr>
              <a:solidFill>
                <a:schemeClr val="lt1"/>
              </a:solidFill>
              <a:latin typeface="Roboto Mono"/>
              <a:ea typeface="Roboto Mono"/>
              <a:cs typeface="Roboto Mono"/>
              <a:sym typeface="Roboto Mon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6"/>
          <p:cNvSpPr/>
          <p:nvPr/>
        </p:nvSpPr>
        <p:spPr>
          <a:xfrm>
            <a:off x="421950" y="375688"/>
            <a:ext cx="7824600" cy="38643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200">
                <a:solidFill>
                  <a:srgbClr val="CE9178"/>
                </a:solidFill>
                <a:latin typeface="Roboto Mono"/>
                <a:ea typeface="Roboto Mono"/>
                <a:cs typeface="Roboto Mono"/>
                <a:sym typeface="Roboto Mono"/>
              </a:rPr>
              <a:t>data</a:t>
            </a:r>
            <a:r>
              <a:rPr lang="en" sz="1200">
                <a:solidFill>
                  <a:schemeClr val="accent6"/>
                </a:solidFill>
                <a:latin typeface="Roboto Mono"/>
                <a:ea typeface="Roboto Mono"/>
                <a:cs typeface="Roboto Mono"/>
                <a:sym typeface="Roboto Mono"/>
              </a:rPr>
              <a:t> Switch = SwitchOn | SwitchOff</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chemeClr val="accent6"/>
                </a:solidFill>
                <a:latin typeface="Roboto Mono"/>
                <a:ea typeface="Roboto Mono"/>
                <a:cs typeface="Roboto Mono"/>
                <a:sym typeface="Roboto Mono"/>
              </a:rPr>
              <a:t>  Deriving (Show, Eq)</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sw1 = SwitchOn</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sw2 = SwitchOff</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toggle SwitchOn  = SwitchOff</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toggle SwitchOff = SwitchOn</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sw1’ = toggle sw1</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roomLights = [ SwitchOn, SwitchOn, SwitchOff ]</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200">
              <a:solidFill>
                <a:srgbClr val="434343"/>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434343"/>
                </a:solidFill>
                <a:latin typeface="Roboto Mono"/>
                <a:ea typeface="Roboto Mono"/>
                <a:cs typeface="Roboto Mono"/>
                <a:sym typeface="Roboto Mono"/>
              </a:rPr>
              <a:t>newScene = map toggle roomLights</a:t>
            </a:r>
            <a:endParaRPr sz="1200">
              <a:solidFill>
                <a:srgbClr val="434343"/>
              </a:solidFill>
              <a:latin typeface="Roboto Mono"/>
              <a:ea typeface="Roboto Mono"/>
              <a:cs typeface="Roboto Mono"/>
              <a:sym typeface="Roboto Mono"/>
            </a:endParaRPr>
          </a:p>
        </p:txBody>
      </p:sp>
      <p:sp>
        <p:nvSpPr>
          <p:cNvPr id="258" name="Google Shape;258;p36"/>
          <p:cNvSpPr/>
          <p:nvPr/>
        </p:nvSpPr>
        <p:spPr>
          <a:xfrm>
            <a:off x="4529600" y="946900"/>
            <a:ext cx="3172800" cy="15123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Deriving tells Haskell to apply some defaults for common capabilities (such as showing, equality, and …)</a:t>
            </a:r>
            <a:endParaRPr>
              <a:solidFill>
                <a:schemeClr val="lt1"/>
              </a:solidFill>
              <a:latin typeface="Roboto Mono"/>
              <a:ea typeface="Roboto Mono"/>
              <a:cs typeface="Roboto Mono"/>
              <a:sym typeface="Roboto Mon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2" name="Shape 262"/>
        <p:cNvGrpSpPr/>
        <p:nvPr/>
      </p:nvGrpSpPr>
      <p:grpSpPr>
        <a:xfrm>
          <a:off x="0" y="0"/>
          <a:ext cx="0" cy="0"/>
          <a:chOff x="0" y="0"/>
          <a:chExt cx="0" cy="0"/>
        </a:xfrm>
      </p:grpSpPr>
      <p:sp>
        <p:nvSpPr>
          <p:cNvPr id="263" name="Google Shape;263;p37"/>
          <p:cNvSpPr txBox="1"/>
          <p:nvPr/>
        </p:nvSpPr>
        <p:spPr>
          <a:xfrm>
            <a:off x="424925" y="289066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CC0000"/>
                </a:solidFill>
                <a:latin typeface="Actor"/>
                <a:ea typeface="Actor"/>
                <a:cs typeface="Actor"/>
                <a:sym typeface="Actor"/>
              </a:rPr>
              <a:t>Off</a:t>
            </a:r>
            <a:endParaRPr b="1" sz="1900">
              <a:solidFill>
                <a:srgbClr val="CC0000"/>
              </a:solidFill>
              <a:latin typeface="Actor"/>
              <a:ea typeface="Actor"/>
              <a:cs typeface="Actor"/>
              <a:sym typeface="Actor"/>
            </a:endParaRPr>
          </a:p>
        </p:txBody>
      </p:sp>
      <p:sp>
        <p:nvSpPr>
          <p:cNvPr id="264" name="Google Shape;264;p37"/>
          <p:cNvSpPr txBox="1"/>
          <p:nvPr/>
        </p:nvSpPr>
        <p:spPr>
          <a:xfrm>
            <a:off x="424925" y="151271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100%</a:t>
            </a:r>
            <a:endParaRPr b="1" sz="1900">
              <a:solidFill>
                <a:srgbClr val="38761D"/>
              </a:solidFill>
              <a:latin typeface="Actor"/>
              <a:ea typeface="Actor"/>
              <a:cs typeface="Actor"/>
              <a:sym typeface="Actor"/>
            </a:endParaRPr>
          </a:p>
        </p:txBody>
      </p:sp>
      <p:sp>
        <p:nvSpPr>
          <p:cNvPr id="265" name="Google Shape;265;p37"/>
          <p:cNvSpPr txBox="1"/>
          <p:nvPr/>
        </p:nvSpPr>
        <p:spPr>
          <a:xfrm>
            <a:off x="4540650" y="671800"/>
            <a:ext cx="121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ctor"/>
                <a:ea typeface="Actor"/>
                <a:cs typeface="Actor"/>
                <a:sym typeface="Actor"/>
              </a:rPr>
              <a:t>In Haskell:</a:t>
            </a:r>
            <a:endParaRPr>
              <a:latin typeface="Actor"/>
              <a:ea typeface="Actor"/>
              <a:cs typeface="Actor"/>
              <a:sym typeface="Actor"/>
            </a:endParaRPr>
          </a:p>
        </p:txBody>
      </p:sp>
      <p:sp>
        <p:nvSpPr>
          <p:cNvPr id="266" name="Google Shape;266;p37"/>
          <p:cNvSpPr/>
          <p:nvPr/>
        </p:nvSpPr>
        <p:spPr>
          <a:xfrm>
            <a:off x="4540650" y="1149100"/>
            <a:ext cx="3519900" cy="36774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100">
                <a:solidFill>
                  <a:srgbClr val="CE9178"/>
                </a:solidFill>
                <a:latin typeface="Roboto Mono"/>
                <a:ea typeface="Roboto Mono"/>
                <a:cs typeface="Roboto Mono"/>
                <a:sym typeface="Roboto Mono"/>
              </a:rPr>
              <a:t>data</a:t>
            </a:r>
            <a:r>
              <a:rPr lang="en" sz="1100">
                <a:solidFill>
                  <a:schemeClr val="accent6"/>
                </a:solidFill>
                <a:latin typeface="Roboto Mono"/>
                <a:ea typeface="Roboto Mono"/>
                <a:cs typeface="Roboto Mono"/>
                <a:sym typeface="Roboto Mono"/>
              </a:rPr>
              <a:t> Dimmer = DimmerOff |</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00">
                <a:solidFill>
                  <a:schemeClr val="accent6"/>
                </a:solidFill>
                <a:latin typeface="Roboto Mono"/>
                <a:ea typeface="Roboto Mono"/>
                <a:cs typeface="Roboto Mono"/>
                <a:sym typeface="Roboto Mono"/>
              </a:rPr>
              <a:t>              DimmerOn Float</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98C379"/>
              </a:solidFill>
              <a:latin typeface="Roboto Mono"/>
              <a:ea typeface="Roboto Mono"/>
              <a:cs typeface="Roboto Mono"/>
              <a:sym typeface="Roboto Mono"/>
            </a:endParaRPr>
          </a:p>
        </p:txBody>
      </p:sp>
      <p:pic>
        <p:nvPicPr>
          <p:cNvPr id="267" name="Google Shape;267;p37"/>
          <p:cNvPicPr preferRelativeResize="0"/>
          <p:nvPr/>
        </p:nvPicPr>
        <p:blipFill>
          <a:blip r:embed="rId3">
            <a:alphaModFix/>
          </a:blip>
          <a:stretch>
            <a:fillRect/>
          </a:stretch>
        </p:blipFill>
        <p:spPr>
          <a:xfrm>
            <a:off x="1803924" y="901625"/>
            <a:ext cx="1901951" cy="3267956"/>
          </a:xfrm>
          <a:prstGeom prst="rect">
            <a:avLst/>
          </a:prstGeom>
          <a:noFill/>
          <a:ln>
            <a:noFill/>
          </a:ln>
        </p:spPr>
      </p:pic>
      <p:sp>
        <p:nvSpPr>
          <p:cNvPr id="268" name="Google Shape;268;p37"/>
          <p:cNvSpPr txBox="1"/>
          <p:nvPr/>
        </p:nvSpPr>
        <p:spPr>
          <a:xfrm>
            <a:off x="424925" y="2082038"/>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50%</a:t>
            </a:r>
            <a:endParaRPr b="1" sz="1900">
              <a:solidFill>
                <a:srgbClr val="38761D"/>
              </a:solidFill>
              <a:latin typeface="Actor"/>
              <a:ea typeface="Actor"/>
              <a:cs typeface="Actor"/>
              <a:sym typeface="Actor"/>
            </a:endParaRPr>
          </a:p>
        </p:txBody>
      </p:sp>
      <p:sp>
        <p:nvSpPr>
          <p:cNvPr id="269" name="Google Shape;269;p37"/>
          <p:cNvSpPr txBox="1"/>
          <p:nvPr/>
        </p:nvSpPr>
        <p:spPr>
          <a:xfrm>
            <a:off x="206775" y="240156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a:t>
            </a:r>
            <a:endParaRPr b="1" sz="1900">
              <a:solidFill>
                <a:srgbClr val="38761D"/>
              </a:solidFill>
              <a:latin typeface="Actor"/>
              <a:ea typeface="Actor"/>
              <a:cs typeface="Actor"/>
              <a:sym typeface="Actor"/>
            </a:endParaRPr>
          </a:p>
        </p:txBody>
      </p:sp>
      <p:sp>
        <p:nvSpPr>
          <p:cNvPr id="270" name="Google Shape;270;p37"/>
          <p:cNvSpPr txBox="1"/>
          <p:nvPr/>
        </p:nvSpPr>
        <p:spPr>
          <a:xfrm>
            <a:off x="206775" y="176251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a:t>
            </a:r>
            <a:endParaRPr b="1" sz="1900">
              <a:solidFill>
                <a:srgbClr val="38761D"/>
              </a:solidFill>
              <a:latin typeface="Actor"/>
              <a:ea typeface="Actor"/>
              <a:cs typeface="Actor"/>
              <a:sym typeface="Acto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par>
                                <p:cTn fill="hold" nodeType="with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4" name="Shape 274"/>
        <p:cNvGrpSpPr/>
        <p:nvPr/>
      </p:nvGrpSpPr>
      <p:grpSpPr>
        <a:xfrm>
          <a:off x="0" y="0"/>
          <a:ext cx="0" cy="0"/>
          <a:chOff x="0" y="0"/>
          <a:chExt cx="0" cy="0"/>
        </a:xfrm>
      </p:grpSpPr>
      <p:sp>
        <p:nvSpPr>
          <p:cNvPr id="275" name="Google Shape;275;p38"/>
          <p:cNvSpPr txBox="1"/>
          <p:nvPr/>
        </p:nvSpPr>
        <p:spPr>
          <a:xfrm>
            <a:off x="424925" y="289066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CC0000"/>
                </a:solidFill>
                <a:latin typeface="Actor"/>
                <a:ea typeface="Actor"/>
                <a:cs typeface="Actor"/>
                <a:sym typeface="Actor"/>
              </a:rPr>
              <a:t>Off</a:t>
            </a:r>
            <a:endParaRPr b="1" sz="1900">
              <a:solidFill>
                <a:srgbClr val="CC0000"/>
              </a:solidFill>
              <a:latin typeface="Actor"/>
              <a:ea typeface="Actor"/>
              <a:cs typeface="Actor"/>
              <a:sym typeface="Actor"/>
            </a:endParaRPr>
          </a:p>
        </p:txBody>
      </p:sp>
      <p:sp>
        <p:nvSpPr>
          <p:cNvPr id="276" name="Google Shape;276;p38"/>
          <p:cNvSpPr txBox="1"/>
          <p:nvPr/>
        </p:nvSpPr>
        <p:spPr>
          <a:xfrm>
            <a:off x="424925" y="151271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100%</a:t>
            </a:r>
            <a:endParaRPr b="1" sz="1900">
              <a:solidFill>
                <a:srgbClr val="38761D"/>
              </a:solidFill>
              <a:latin typeface="Actor"/>
              <a:ea typeface="Actor"/>
              <a:cs typeface="Actor"/>
              <a:sym typeface="Actor"/>
            </a:endParaRPr>
          </a:p>
        </p:txBody>
      </p:sp>
      <p:sp>
        <p:nvSpPr>
          <p:cNvPr id="277" name="Google Shape;277;p38"/>
          <p:cNvSpPr txBox="1"/>
          <p:nvPr/>
        </p:nvSpPr>
        <p:spPr>
          <a:xfrm>
            <a:off x="4540650" y="671800"/>
            <a:ext cx="121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ctor"/>
                <a:ea typeface="Actor"/>
                <a:cs typeface="Actor"/>
                <a:sym typeface="Actor"/>
              </a:rPr>
              <a:t>In Haskell:</a:t>
            </a:r>
            <a:endParaRPr>
              <a:latin typeface="Actor"/>
              <a:ea typeface="Actor"/>
              <a:cs typeface="Actor"/>
              <a:sym typeface="Actor"/>
            </a:endParaRPr>
          </a:p>
        </p:txBody>
      </p:sp>
      <p:sp>
        <p:nvSpPr>
          <p:cNvPr id="278" name="Google Shape;278;p38"/>
          <p:cNvSpPr/>
          <p:nvPr/>
        </p:nvSpPr>
        <p:spPr>
          <a:xfrm>
            <a:off x="4540650" y="1149100"/>
            <a:ext cx="3519900" cy="36774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100">
                <a:solidFill>
                  <a:srgbClr val="CE9178"/>
                </a:solidFill>
                <a:latin typeface="Roboto Mono"/>
                <a:ea typeface="Roboto Mono"/>
                <a:cs typeface="Roboto Mono"/>
                <a:sym typeface="Roboto Mono"/>
              </a:rPr>
              <a:t>data</a:t>
            </a:r>
            <a:r>
              <a:rPr lang="en" sz="1100">
                <a:solidFill>
                  <a:schemeClr val="accent6"/>
                </a:solidFill>
                <a:latin typeface="Roboto Mono"/>
                <a:ea typeface="Roboto Mono"/>
                <a:cs typeface="Roboto Mono"/>
                <a:sym typeface="Roboto Mono"/>
              </a:rPr>
              <a:t> Dimmer = DimmerOff |</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00">
                <a:solidFill>
                  <a:schemeClr val="accent6"/>
                </a:solidFill>
                <a:latin typeface="Roboto Mono"/>
                <a:ea typeface="Roboto Mono"/>
                <a:cs typeface="Roboto Mono"/>
                <a:sym typeface="Roboto Mono"/>
              </a:rPr>
              <a:t>              DimmerOn Float</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dim1 = DimmerOn 50</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dim2 = DimmerOn 80</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dim3 = DimmerOff</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98C379"/>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98C379"/>
              </a:solidFill>
              <a:latin typeface="Roboto Mono"/>
              <a:ea typeface="Roboto Mono"/>
              <a:cs typeface="Roboto Mono"/>
              <a:sym typeface="Roboto Mono"/>
            </a:endParaRPr>
          </a:p>
        </p:txBody>
      </p:sp>
      <p:pic>
        <p:nvPicPr>
          <p:cNvPr id="279" name="Google Shape;279;p38"/>
          <p:cNvPicPr preferRelativeResize="0"/>
          <p:nvPr/>
        </p:nvPicPr>
        <p:blipFill>
          <a:blip r:embed="rId3">
            <a:alphaModFix/>
          </a:blip>
          <a:stretch>
            <a:fillRect/>
          </a:stretch>
        </p:blipFill>
        <p:spPr>
          <a:xfrm>
            <a:off x="1803924" y="901625"/>
            <a:ext cx="1901951" cy="3267956"/>
          </a:xfrm>
          <a:prstGeom prst="rect">
            <a:avLst/>
          </a:prstGeom>
          <a:noFill/>
          <a:ln>
            <a:noFill/>
          </a:ln>
        </p:spPr>
      </p:pic>
      <p:sp>
        <p:nvSpPr>
          <p:cNvPr id="280" name="Google Shape;280;p38"/>
          <p:cNvSpPr txBox="1"/>
          <p:nvPr/>
        </p:nvSpPr>
        <p:spPr>
          <a:xfrm>
            <a:off x="424925" y="2082038"/>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50%</a:t>
            </a:r>
            <a:endParaRPr b="1" sz="1900">
              <a:solidFill>
                <a:srgbClr val="38761D"/>
              </a:solidFill>
              <a:latin typeface="Actor"/>
              <a:ea typeface="Actor"/>
              <a:cs typeface="Actor"/>
              <a:sym typeface="Actor"/>
            </a:endParaRPr>
          </a:p>
        </p:txBody>
      </p:sp>
      <p:sp>
        <p:nvSpPr>
          <p:cNvPr id="281" name="Google Shape;281;p38"/>
          <p:cNvSpPr txBox="1"/>
          <p:nvPr/>
        </p:nvSpPr>
        <p:spPr>
          <a:xfrm>
            <a:off x="206775" y="240156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a:t>
            </a:r>
            <a:endParaRPr b="1" sz="1900">
              <a:solidFill>
                <a:srgbClr val="38761D"/>
              </a:solidFill>
              <a:latin typeface="Actor"/>
              <a:ea typeface="Actor"/>
              <a:cs typeface="Actor"/>
              <a:sym typeface="Actor"/>
            </a:endParaRPr>
          </a:p>
        </p:txBody>
      </p:sp>
      <p:sp>
        <p:nvSpPr>
          <p:cNvPr id="282" name="Google Shape;282;p38"/>
          <p:cNvSpPr txBox="1"/>
          <p:nvPr/>
        </p:nvSpPr>
        <p:spPr>
          <a:xfrm>
            <a:off x="206775" y="176251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a:t>
            </a:r>
            <a:endParaRPr b="1" sz="1900">
              <a:solidFill>
                <a:srgbClr val="38761D"/>
              </a:solidFill>
              <a:latin typeface="Actor"/>
              <a:ea typeface="Actor"/>
              <a:cs typeface="Actor"/>
              <a:sym typeface="Acto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6" name="Shape 286"/>
        <p:cNvGrpSpPr/>
        <p:nvPr/>
      </p:nvGrpSpPr>
      <p:grpSpPr>
        <a:xfrm>
          <a:off x="0" y="0"/>
          <a:ext cx="0" cy="0"/>
          <a:chOff x="0" y="0"/>
          <a:chExt cx="0" cy="0"/>
        </a:xfrm>
      </p:grpSpPr>
      <p:sp>
        <p:nvSpPr>
          <p:cNvPr id="287" name="Google Shape;287;p39"/>
          <p:cNvSpPr txBox="1"/>
          <p:nvPr/>
        </p:nvSpPr>
        <p:spPr>
          <a:xfrm>
            <a:off x="424925" y="289066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CC0000"/>
                </a:solidFill>
                <a:latin typeface="Actor"/>
                <a:ea typeface="Actor"/>
                <a:cs typeface="Actor"/>
                <a:sym typeface="Actor"/>
              </a:rPr>
              <a:t>Off</a:t>
            </a:r>
            <a:endParaRPr b="1" sz="1900">
              <a:solidFill>
                <a:srgbClr val="CC0000"/>
              </a:solidFill>
              <a:latin typeface="Actor"/>
              <a:ea typeface="Actor"/>
              <a:cs typeface="Actor"/>
              <a:sym typeface="Actor"/>
            </a:endParaRPr>
          </a:p>
        </p:txBody>
      </p:sp>
      <p:sp>
        <p:nvSpPr>
          <p:cNvPr id="288" name="Google Shape;288;p39"/>
          <p:cNvSpPr txBox="1"/>
          <p:nvPr/>
        </p:nvSpPr>
        <p:spPr>
          <a:xfrm>
            <a:off x="424925" y="151271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100%</a:t>
            </a:r>
            <a:endParaRPr b="1" sz="1900">
              <a:solidFill>
                <a:srgbClr val="38761D"/>
              </a:solidFill>
              <a:latin typeface="Actor"/>
              <a:ea typeface="Actor"/>
              <a:cs typeface="Actor"/>
              <a:sym typeface="Actor"/>
            </a:endParaRPr>
          </a:p>
        </p:txBody>
      </p:sp>
      <p:sp>
        <p:nvSpPr>
          <p:cNvPr id="289" name="Google Shape;289;p39"/>
          <p:cNvSpPr txBox="1"/>
          <p:nvPr/>
        </p:nvSpPr>
        <p:spPr>
          <a:xfrm>
            <a:off x="4540650" y="671800"/>
            <a:ext cx="121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ctor"/>
                <a:ea typeface="Actor"/>
                <a:cs typeface="Actor"/>
                <a:sym typeface="Actor"/>
              </a:rPr>
              <a:t>In Haskell:</a:t>
            </a:r>
            <a:endParaRPr>
              <a:latin typeface="Actor"/>
              <a:ea typeface="Actor"/>
              <a:cs typeface="Actor"/>
              <a:sym typeface="Actor"/>
            </a:endParaRPr>
          </a:p>
        </p:txBody>
      </p:sp>
      <p:sp>
        <p:nvSpPr>
          <p:cNvPr id="290" name="Google Shape;290;p39"/>
          <p:cNvSpPr/>
          <p:nvPr/>
        </p:nvSpPr>
        <p:spPr>
          <a:xfrm>
            <a:off x="4540650" y="1149100"/>
            <a:ext cx="3519900" cy="36774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100">
                <a:solidFill>
                  <a:srgbClr val="CE9178"/>
                </a:solidFill>
                <a:latin typeface="Roboto Mono"/>
                <a:ea typeface="Roboto Mono"/>
                <a:cs typeface="Roboto Mono"/>
                <a:sym typeface="Roboto Mono"/>
              </a:rPr>
              <a:t>data</a:t>
            </a:r>
            <a:r>
              <a:rPr lang="en" sz="1100">
                <a:solidFill>
                  <a:schemeClr val="accent6"/>
                </a:solidFill>
                <a:latin typeface="Roboto Mono"/>
                <a:ea typeface="Roboto Mono"/>
                <a:cs typeface="Roboto Mono"/>
                <a:sym typeface="Roboto Mono"/>
              </a:rPr>
              <a:t> Dimmer = DimmerOff |</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00">
                <a:solidFill>
                  <a:schemeClr val="accent6"/>
                </a:solidFill>
                <a:latin typeface="Roboto Mono"/>
                <a:ea typeface="Roboto Mono"/>
                <a:cs typeface="Roboto Mono"/>
                <a:sym typeface="Roboto Mono"/>
              </a:rPr>
              <a:t>              DimmerOn Float</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dim1 = DimmerOn 50</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dim2 = DimmerOn 80</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dim3 = DimmerOff</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isBright DimmerOff = False</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isBright (DimmerOn pc) = pc &gt;= 75</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98C379"/>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98C379"/>
              </a:solidFill>
              <a:latin typeface="Roboto Mono"/>
              <a:ea typeface="Roboto Mono"/>
              <a:cs typeface="Roboto Mono"/>
              <a:sym typeface="Roboto Mono"/>
            </a:endParaRPr>
          </a:p>
        </p:txBody>
      </p:sp>
      <p:pic>
        <p:nvPicPr>
          <p:cNvPr id="291" name="Google Shape;291;p39"/>
          <p:cNvPicPr preferRelativeResize="0"/>
          <p:nvPr/>
        </p:nvPicPr>
        <p:blipFill>
          <a:blip r:embed="rId3">
            <a:alphaModFix/>
          </a:blip>
          <a:stretch>
            <a:fillRect/>
          </a:stretch>
        </p:blipFill>
        <p:spPr>
          <a:xfrm>
            <a:off x="1803924" y="901625"/>
            <a:ext cx="1901951" cy="3267956"/>
          </a:xfrm>
          <a:prstGeom prst="rect">
            <a:avLst/>
          </a:prstGeom>
          <a:noFill/>
          <a:ln>
            <a:noFill/>
          </a:ln>
        </p:spPr>
      </p:pic>
      <p:sp>
        <p:nvSpPr>
          <p:cNvPr id="292" name="Google Shape;292;p39"/>
          <p:cNvSpPr txBox="1"/>
          <p:nvPr/>
        </p:nvSpPr>
        <p:spPr>
          <a:xfrm>
            <a:off x="424925" y="2082038"/>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50%</a:t>
            </a:r>
            <a:endParaRPr b="1" sz="1900">
              <a:solidFill>
                <a:srgbClr val="38761D"/>
              </a:solidFill>
              <a:latin typeface="Actor"/>
              <a:ea typeface="Actor"/>
              <a:cs typeface="Actor"/>
              <a:sym typeface="Actor"/>
            </a:endParaRPr>
          </a:p>
        </p:txBody>
      </p:sp>
      <p:sp>
        <p:nvSpPr>
          <p:cNvPr id="293" name="Google Shape;293;p39"/>
          <p:cNvSpPr txBox="1"/>
          <p:nvPr/>
        </p:nvSpPr>
        <p:spPr>
          <a:xfrm>
            <a:off x="206775" y="240156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a:t>
            </a:r>
            <a:endParaRPr b="1" sz="1900">
              <a:solidFill>
                <a:srgbClr val="38761D"/>
              </a:solidFill>
              <a:latin typeface="Actor"/>
              <a:ea typeface="Actor"/>
              <a:cs typeface="Actor"/>
              <a:sym typeface="Actor"/>
            </a:endParaRPr>
          </a:p>
        </p:txBody>
      </p:sp>
      <p:sp>
        <p:nvSpPr>
          <p:cNvPr id="294" name="Google Shape;294;p39"/>
          <p:cNvSpPr txBox="1"/>
          <p:nvPr/>
        </p:nvSpPr>
        <p:spPr>
          <a:xfrm>
            <a:off x="206775" y="176251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a:t>
            </a:r>
            <a:endParaRPr b="1" sz="1900">
              <a:solidFill>
                <a:srgbClr val="38761D"/>
              </a:solidFill>
              <a:latin typeface="Actor"/>
              <a:ea typeface="Actor"/>
              <a:cs typeface="Actor"/>
              <a:sym typeface="Acto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8" name="Shape 298"/>
        <p:cNvGrpSpPr/>
        <p:nvPr/>
      </p:nvGrpSpPr>
      <p:grpSpPr>
        <a:xfrm>
          <a:off x="0" y="0"/>
          <a:ext cx="0" cy="0"/>
          <a:chOff x="0" y="0"/>
          <a:chExt cx="0" cy="0"/>
        </a:xfrm>
      </p:grpSpPr>
      <p:sp>
        <p:nvSpPr>
          <p:cNvPr id="299" name="Google Shape;299;p40"/>
          <p:cNvSpPr txBox="1"/>
          <p:nvPr/>
        </p:nvSpPr>
        <p:spPr>
          <a:xfrm>
            <a:off x="424925" y="289066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CC0000"/>
                </a:solidFill>
                <a:latin typeface="Actor"/>
                <a:ea typeface="Actor"/>
                <a:cs typeface="Actor"/>
                <a:sym typeface="Actor"/>
              </a:rPr>
              <a:t>Off</a:t>
            </a:r>
            <a:endParaRPr b="1" sz="1900">
              <a:solidFill>
                <a:srgbClr val="CC0000"/>
              </a:solidFill>
              <a:latin typeface="Actor"/>
              <a:ea typeface="Actor"/>
              <a:cs typeface="Actor"/>
              <a:sym typeface="Actor"/>
            </a:endParaRPr>
          </a:p>
        </p:txBody>
      </p:sp>
      <p:sp>
        <p:nvSpPr>
          <p:cNvPr id="300" name="Google Shape;300;p40"/>
          <p:cNvSpPr txBox="1"/>
          <p:nvPr/>
        </p:nvSpPr>
        <p:spPr>
          <a:xfrm>
            <a:off x="424925" y="151271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100%</a:t>
            </a:r>
            <a:endParaRPr b="1" sz="1900">
              <a:solidFill>
                <a:srgbClr val="38761D"/>
              </a:solidFill>
              <a:latin typeface="Actor"/>
              <a:ea typeface="Actor"/>
              <a:cs typeface="Actor"/>
              <a:sym typeface="Actor"/>
            </a:endParaRPr>
          </a:p>
        </p:txBody>
      </p:sp>
      <p:sp>
        <p:nvSpPr>
          <p:cNvPr id="301" name="Google Shape;301;p40"/>
          <p:cNvSpPr txBox="1"/>
          <p:nvPr/>
        </p:nvSpPr>
        <p:spPr>
          <a:xfrm>
            <a:off x="4540650" y="671800"/>
            <a:ext cx="121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ctor"/>
                <a:ea typeface="Actor"/>
                <a:cs typeface="Actor"/>
                <a:sym typeface="Actor"/>
              </a:rPr>
              <a:t>In Haskell:</a:t>
            </a:r>
            <a:endParaRPr>
              <a:latin typeface="Actor"/>
              <a:ea typeface="Actor"/>
              <a:cs typeface="Actor"/>
              <a:sym typeface="Actor"/>
            </a:endParaRPr>
          </a:p>
        </p:txBody>
      </p:sp>
      <p:sp>
        <p:nvSpPr>
          <p:cNvPr id="302" name="Google Shape;302;p40"/>
          <p:cNvSpPr/>
          <p:nvPr/>
        </p:nvSpPr>
        <p:spPr>
          <a:xfrm>
            <a:off x="4540650" y="1149100"/>
            <a:ext cx="3519900" cy="36774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100">
                <a:solidFill>
                  <a:srgbClr val="CE9178"/>
                </a:solidFill>
                <a:latin typeface="Roboto Mono"/>
                <a:ea typeface="Roboto Mono"/>
                <a:cs typeface="Roboto Mono"/>
                <a:sym typeface="Roboto Mono"/>
              </a:rPr>
              <a:t>data</a:t>
            </a:r>
            <a:r>
              <a:rPr lang="en" sz="1100">
                <a:solidFill>
                  <a:schemeClr val="accent6"/>
                </a:solidFill>
                <a:latin typeface="Roboto Mono"/>
                <a:ea typeface="Roboto Mono"/>
                <a:cs typeface="Roboto Mono"/>
                <a:sym typeface="Roboto Mono"/>
              </a:rPr>
              <a:t> Dimmer = DimmerOff |</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00">
                <a:solidFill>
                  <a:schemeClr val="accent6"/>
                </a:solidFill>
                <a:latin typeface="Roboto Mono"/>
                <a:ea typeface="Roboto Mono"/>
                <a:cs typeface="Roboto Mono"/>
                <a:sym typeface="Roboto Mono"/>
              </a:rPr>
              <a:t>              DimmerOn Float</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0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dim1</a:t>
            </a:r>
            <a:r>
              <a:rPr lang="en" sz="1050">
                <a:solidFill>
                  <a:srgbClr val="D4D4D4"/>
                </a:solidFill>
                <a:latin typeface="Roboto Mono"/>
                <a:ea typeface="Roboto Mono"/>
                <a:cs typeface="Roboto Mono"/>
                <a:sym typeface="Roboto Mono"/>
              </a:rPr>
              <a:t> = DimmerOn 50</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a:t>
            </a:r>
            <a:r>
              <a:rPr lang="en" sz="1050">
                <a:solidFill>
                  <a:srgbClr val="D4D4D4"/>
                </a:solidFill>
                <a:latin typeface="Roboto Mono"/>
                <a:ea typeface="Roboto Mono"/>
                <a:cs typeface="Roboto Mono"/>
                <a:sym typeface="Roboto Mono"/>
              </a:rPr>
              <a:t>im2 = DimmerOn 80</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a:t>
            </a:r>
            <a:r>
              <a:rPr lang="en" sz="1050">
                <a:solidFill>
                  <a:srgbClr val="D4D4D4"/>
                </a:solidFill>
                <a:latin typeface="Roboto Mono"/>
                <a:ea typeface="Roboto Mono"/>
                <a:cs typeface="Roboto Mono"/>
                <a:sym typeface="Roboto Mono"/>
              </a:rPr>
              <a:t>im3 = DimmerOff</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isBright DimmerOff = False</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isBright (DimmerOn pc) = pc &gt;= 75</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isBright dim1    </a:t>
            </a:r>
            <a:r>
              <a:rPr lang="en" sz="1050">
                <a:solidFill>
                  <a:srgbClr val="98C379"/>
                </a:solidFill>
                <a:latin typeface="Roboto Mono"/>
                <a:ea typeface="Roboto Mono"/>
                <a:cs typeface="Roboto Mono"/>
                <a:sym typeface="Roboto Mono"/>
              </a:rPr>
              <a:t>-- False</a:t>
            </a:r>
            <a:endParaRPr sz="1050">
              <a:solidFill>
                <a:srgbClr val="98C379"/>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isBright dim2    </a:t>
            </a:r>
            <a:r>
              <a:rPr lang="en" sz="1050">
                <a:solidFill>
                  <a:srgbClr val="98C379"/>
                </a:solidFill>
                <a:latin typeface="Roboto Mono"/>
                <a:ea typeface="Roboto Mono"/>
                <a:cs typeface="Roboto Mono"/>
                <a:sym typeface="Roboto Mono"/>
              </a:rPr>
              <a:t>-- True</a:t>
            </a:r>
            <a:endParaRPr sz="1050">
              <a:solidFill>
                <a:srgbClr val="98C379"/>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isBright dim3    </a:t>
            </a:r>
            <a:r>
              <a:rPr lang="en" sz="1050">
                <a:solidFill>
                  <a:srgbClr val="98C379"/>
                </a:solidFill>
                <a:latin typeface="Roboto Mono"/>
                <a:ea typeface="Roboto Mono"/>
                <a:cs typeface="Roboto Mono"/>
                <a:sym typeface="Roboto Mono"/>
              </a:rPr>
              <a:t>-- False</a:t>
            </a:r>
            <a:endParaRPr sz="1050">
              <a:solidFill>
                <a:srgbClr val="98C379"/>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98C379"/>
              </a:solidFill>
              <a:latin typeface="Roboto Mono"/>
              <a:ea typeface="Roboto Mono"/>
              <a:cs typeface="Roboto Mono"/>
              <a:sym typeface="Roboto Mono"/>
            </a:endParaRPr>
          </a:p>
        </p:txBody>
      </p:sp>
      <p:pic>
        <p:nvPicPr>
          <p:cNvPr id="303" name="Google Shape;303;p40"/>
          <p:cNvPicPr preferRelativeResize="0"/>
          <p:nvPr/>
        </p:nvPicPr>
        <p:blipFill>
          <a:blip r:embed="rId3">
            <a:alphaModFix/>
          </a:blip>
          <a:stretch>
            <a:fillRect/>
          </a:stretch>
        </p:blipFill>
        <p:spPr>
          <a:xfrm>
            <a:off x="1803924" y="901625"/>
            <a:ext cx="1901951" cy="3267956"/>
          </a:xfrm>
          <a:prstGeom prst="rect">
            <a:avLst/>
          </a:prstGeom>
          <a:noFill/>
          <a:ln>
            <a:noFill/>
          </a:ln>
        </p:spPr>
      </p:pic>
      <p:sp>
        <p:nvSpPr>
          <p:cNvPr id="304" name="Google Shape;304;p40"/>
          <p:cNvSpPr txBox="1"/>
          <p:nvPr/>
        </p:nvSpPr>
        <p:spPr>
          <a:xfrm>
            <a:off x="424925" y="2082038"/>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50%</a:t>
            </a:r>
            <a:endParaRPr b="1" sz="1900">
              <a:solidFill>
                <a:srgbClr val="38761D"/>
              </a:solidFill>
              <a:latin typeface="Actor"/>
              <a:ea typeface="Actor"/>
              <a:cs typeface="Actor"/>
              <a:sym typeface="Actor"/>
            </a:endParaRPr>
          </a:p>
        </p:txBody>
      </p:sp>
      <p:sp>
        <p:nvSpPr>
          <p:cNvPr id="305" name="Google Shape;305;p40"/>
          <p:cNvSpPr txBox="1"/>
          <p:nvPr/>
        </p:nvSpPr>
        <p:spPr>
          <a:xfrm>
            <a:off x="206775" y="240156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a:t>
            </a:r>
            <a:endParaRPr b="1" sz="1900">
              <a:solidFill>
                <a:srgbClr val="38761D"/>
              </a:solidFill>
              <a:latin typeface="Actor"/>
              <a:ea typeface="Actor"/>
              <a:cs typeface="Actor"/>
              <a:sym typeface="Actor"/>
            </a:endParaRPr>
          </a:p>
        </p:txBody>
      </p:sp>
      <p:sp>
        <p:nvSpPr>
          <p:cNvPr id="306" name="Google Shape;306;p40"/>
          <p:cNvSpPr txBox="1"/>
          <p:nvPr/>
        </p:nvSpPr>
        <p:spPr>
          <a:xfrm>
            <a:off x="206775" y="1762513"/>
            <a:ext cx="107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900">
                <a:solidFill>
                  <a:srgbClr val="38761D"/>
                </a:solidFill>
                <a:latin typeface="Actor"/>
                <a:ea typeface="Actor"/>
                <a:cs typeface="Actor"/>
                <a:sym typeface="Actor"/>
              </a:rPr>
              <a:t>:</a:t>
            </a:r>
            <a:endParaRPr b="1" sz="1900">
              <a:solidFill>
                <a:srgbClr val="38761D"/>
              </a:solidFill>
              <a:latin typeface="Actor"/>
              <a:ea typeface="Actor"/>
              <a:cs typeface="Actor"/>
              <a:sym typeface="Acto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pic>
        <p:nvPicPr>
          <p:cNvPr id="311" name="Google Shape;311;p41"/>
          <p:cNvPicPr preferRelativeResize="0"/>
          <p:nvPr/>
        </p:nvPicPr>
        <p:blipFill>
          <a:blip r:embed="rId3">
            <a:alphaModFix/>
          </a:blip>
          <a:stretch>
            <a:fillRect/>
          </a:stretch>
        </p:blipFill>
        <p:spPr>
          <a:xfrm>
            <a:off x="0" y="0"/>
            <a:ext cx="9143998" cy="5806452"/>
          </a:xfrm>
          <a:prstGeom prst="rect">
            <a:avLst/>
          </a:prstGeom>
          <a:noFill/>
          <a:ln>
            <a:noFill/>
          </a:ln>
        </p:spPr>
      </p:pic>
      <p:sp>
        <p:nvSpPr>
          <p:cNvPr id="312" name="Google Shape;312;p41"/>
          <p:cNvSpPr txBox="1"/>
          <p:nvPr/>
        </p:nvSpPr>
        <p:spPr>
          <a:xfrm>
            <a:off x="226150" y="402800"/>
            <a:ext cx="3370800" cy="1479900"/>
          </a:xfrm>
          <a:prstGeom prst="rect">
            <a:avLst/>
          </a:prstGeom>
          <a:noFill/>
          <a:ln>
            <a:noFill/>
          </a:ln>
        </p:spPr>
        <p:txBody>
          <a:bodyPr anchorCtr="0" anchor="t" bIns="91425" lIns="91425" spcFirstLastPara="1" rIns="91425" wrap="square" tIns="91425">
            <a:spAutoFit/>
          </a:bodyPr>
          <a:lstStyle/>
          <a:p>
            <a:pPr indent="-279400" lvl="0" marL="139700" rtl="0" algn="l">
              <a:lnSpc>
                <a:spcPct val="115000"/>
              </a:lnSpc>
              <a:spcBef>
                <a:spcPts val="0"/>
              </a:spcBef>
              <a:spcAft>
                <a:spcPts val="0"/>
              </a:spcAft>
              <a:buNone/>
            </a:pPr>
            <a:r>
              <a:rPr lang="en" sz="2550">
                <a:solidFill>
                  <a:srgbClr val="FFFF00"/>
                </a:solidFill>
                <a:latin typeface="Caveat"/>
                <a:ea typeface="Caveat"/>
                <a:cs typeface="Caveat"/>
                <a:sym typeface="Caveat"/>
              </a:rPr>
              <a:t>I think that I shall never see</a:t>
            </a:r>
            <a:endParaRPr sz="2550">
              <a:solidFill>
                <a:srgbClr val="FFFF00"/>
              </a:solidFill>
              <a:latin typeface="Caveat"/>
              <a:ea typeface="Caveat"/>
              <a:cs typeface="Caveat"/>
              <a:sym typeface="Caveat"/>
            </a:endParaRPr>
          </a:p>
          <a:p>
            <a:pPr indent="-279400" lvl="0" marL="139700" rtl="0" algn="l">
              <a:lnSpc>
                <a:spcPct val="115000"/>
              </a:lnSpc>
              <a:spcBef>
                <a:spcPts val="0"/>
              </a:spcBef>
              <a:spcAft>
                <a:spcPts val="0"/>
              </a:spcAft>
              <a:buNone/>
            </a:pPr>
            <a:r>
              <a:rPr lang="en" sz="2550">
                <a:solidFill>
                  <a:srgbClr val="FFFF00"/>
                </a:solidFill>
                <a:latin typeface="Caveat"/>
                <a:ea typeface="Caveat"/>
                <a:cs typeface="Caveat"/>
                <a:sym typeface="Caveat"/>
              </a:rPr>
              <a:t>A poem lovely as a tree.</a:t>
            </a:r>
            <a:endParaRPr sz="2550">
              <a:solidFill>
                <a:srgbClr val="FFFF00"/>
              </a:solidFill>
              <a:latin typeface="Caveat"/>
              <a:ea typeface="Caveat"/>
              <a:cs typeface="Caveat"/>
              <a:sym typeface="Caveat"/>
            </a:endParaRPr>
          </a:p>
          <a:p>
            <a:pPr indent="-279400" lvl="0" marL="139700" rtl="0" algn="r">
              <a:lnSpc>
                <a:spcPct val="115000"/>
              </a:lnSpc>
              <a:spcBef>
                <a:spcPts val="0"/>
              </a:spcBef>
              <a:spcAft>
                <a:spcPts val="0"/>
              </a:spcAft>
              <a:buNone/>
            </a:pPr>
            <a:r>
              <a:rPr lang="en" sz="2550">
                <a:solidFill>
                  <a:srgbClr val="FFFF00"/>
                </a:solidFill>
                <a:latin typeface="Caveat"/>
                <a:ea typeface="Caveat"/>
                <a:cs typeface="Caveat"/>
                <a:sym typeface="Caveat"/>
              </a:rPr>
              <a:t>Joyce Kilmer</a:t>
            </a:r>
            <a:endParaRPr sz="2550">
              <a:solidFill>
                <a:srgbClr val="FFFF00"/>
              </a:solidFill>
              <a:latin typeface="Caveat"/>
              <a:ea typeface="Caveat"/>
              <a:cs typeface="Caveat"/>
              <a:sym typeface="Caveat"/>
            </a:endParaRPr>
          </a:p>
        </p:txBody>
      </p:sp>
      <p:sp>
        <p:nvSpPr>
          <p:cNvPr id="313" name="Google Shape;313;p41"/>
          <p:cNvSpPr txBox="1"/>
          <p:nvPr/>
        </p:nvSpPr>
        <p:spPr>
          <a:xfrm>
            <a:off x="6041800" y="5379900"/>
            <a:ext cx="3000000" cy="3924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350">
                <a:solidFill>
                  <a:schemeClr val="lt2"/>
                </a:solidFill>
                <a:latin typeface="Roboto"/>
                <a:ea typeface="Roboto"/>
                <a:cs typeface="Roboto"/>
                <a:sym typeface="Roboto"/>
              </a:rPr>
              <a:t>(Photo by Mark Hirsch)</a:t>
            </a:r>
            <a:endParaRPr>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5"/>
          <p:cNvPicPr preferRelativeResize="0"/>
          <p:nvPr/>
        </p:nvPicPr>
        <p:blipFill>
          <a:blip r:embed="rId3">
            <a:alphaModFix/>
          </a:blip>
          <a:stretch>
            <a:fillRect/>
          </a:stretch>
        </p:blipFill>
        <p:spPr>
          <a:xfrm>
            <a:off x="-17600" y="-177875"/>
            <a:ext cx="9144001" cy="5711235"/>
          </a:xfrm>
          <a:prstGeom prst="rect">
            <a:avLst/>
          </a:prstGeom>
          <a:noFill/>
          <a:ln>
            <a:noFill/>
          </a:ln>
        </p:spPr>
      </p:pic>
      <p:sp>
        <p:nvSpPr>
          <p:cNvPr id="75" name="Google Shape;75;p15"/>
          <p:cNvSpPr txBox="1"/>
          <p:nvPr>
            <p:ph idx="4294967295" type="ctrTitle"/>
          </p:nvPr>
        </p:nvSpPr>
        <p:spPr>
          <a:xfrm>
            <a:off x="315500" y="1384525"/>
            <a:ext cx="5606100" cy="1730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t/>
            </a:r>
            <a:endParaRPr sz="3920"/>
          </a:p>
          <a:p>
            <a:pPr indent="0" lvl="0" marL="0" rtl="0" algn="l">
              <a:spcBef>
                <a:spcPts val="0"/>
              </a:spcBef>
              <a:spcAft>
                <a:spcPts val="0"/>
              </a:spcAft>
              <a:buSzPts val="990"/>
              <a:buNone/>
            </a:pPr>
            <a:r>
              <a:rPr lang="en" sz="3920"/>
              <a:t>Quick Recap</a:t>
            </a:r>
            <a:endParaRPr sz="392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2"/>
          <p:cNvSpPr txBox="1"/>
          <p:nvPr/>
        </p:nvSpPr>
        <p:spPr>
          <a:xfrm>
            <a:off x="47075" y="109200"/>
            <a:ext cx="1636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5"/>
                </a:solidFill>
                <a:latin typeface="Actor"/>
                <a:ea typeface="Actor"/>
                <a:cs typeface="Actor"/>
                <a:sym typeface="Actor"/>
              </a:rPr>
              <a:t>tree = Empty</a:t>
            </a:r>
            <a:endParaRPr>
              <a:solidFill>
                <a:schemeClr val="accent5"/>
              </a:solidFill>
              <a:latin typeface="Actor"/>
              <a:ea typeface="Actor"/>
              <a:cs typeface="Actor"/>
              <a:sym typeface="Actor"/>
            </a:endParaRPr>
          </a:p>
          <a:p>
            <a:pPr indent="0" lvl="0" marL="0" rtl="0" algn="l">
              <a:spcBef>
                <a:spcPts val="0"/>
              </a:spcBef>
              <a:spcAft>
                <a:spcPts val="0"/>
              </a:spcAft>
              <a:buNone/>
            </a:pPr>
            <a:r>
              <a:t/>
            </a:r>
            <a:endParaRPr>
              <a:solidFill>
                <a:schemeClr val="accent5"/>
              </a:solidFill>
              <a:latin typeface="Actor"/>
              <a:ea typeface="Actor"/>
              <a:cs typeface="Actor"/>
              <a:sym typeface="Actor"/>
            </a:endParaRPr>
          </a:p>
        </p:txBody>
      </p:sp>
      <p:sp>
        <p:nvSpPr>
          <p:cNvPr id="319" name="Google Shape;319;p42"/>
          <p:cNvSpPr/>
          <p:nvPr/>
        </p:nvSpPr>
        <p:spPr>
          <a:xfrm>
            <a:off x="2628563" y="1009875"/>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grpSp>
        <p:nvGrpSpPr>
          <p:cNvPr id="324" name="Google Shape;324;p43"/>
          <p:cNvGrpSpPr/>
          <p:nvPr/>
        </p:nvGrpSpPr>
        <p:grpSpPr>
          <a:xfrm>
            <a:off x="2296475" y="699575"/>
            <a:ext cx="763200" cy="756000"/>
            <a:chOff x="1363700" y="706650"/>
            <a:chExt cx="763200" cy="756000"/>
          </a:xfrm>
        </p:grpSpPr>
        <p:sp>
          <p:nvSpPr>
            <p:cNvPr id="325" name="Google Shape;325;p43"/>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6" name="Google Shape;326;p43"/>
            <p:cNvCxnSpPr>
              <a:endCxn id="325"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327" name="Google Shape;327;p43"/>
            <p:cNvCxnSpPr>
              <a:stCxn id="325"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328" name="Google Shape;328;p43"/>
            <p:cNvSpPr/>
            <p:nvPr/>
          </p:nvSpPr>
          <p:spPr>
            <a:xfrm>
              <a:off x="15475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3"/>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43"/>
          <p:cNvSpPr txBox="1"/>
          <p:nvPr/>
        </p:nvSpPr>
        <p:spPr>
          <a:xfrm>
            <a:off x="2296475" y="6218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60</a:t>
            </a:r>
            <a:endParaRPr b="1" sz="1800">
              <a:solidFill>
                <a:srgbClr val="3C78D8"/>
              </a:solidFill>
              <a:latin typeface="Roboto Mono"/>
              <a:ea typeface="Roboto Mono"/>
              <a:cs typeface="Roboto Mono"/>
              <a:sym typeface="Roboto Mono"/>
            </a:endParaRPr>
          </a:p>
        </p:txBody>
      </p:sp>
      <p:sp>
        <p:nvSpPr>
          <p:cNvPr id="331" name="Google Shape;331;p43"/>
          <p:cNvSpPr txBox="1"/>
          <p:nvPr/>
        </p:nvSpPr>
        <p:spPr>
          <a:xfrm>
            <a:off x="47075" y="109200"/>
            <a:ext cx="1636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BF9000"/>
                </a:solidFill>
                <a:latin typeface="Actor"/>
                <a:ea typeface="Actor"/>
                <a:cs typeface="Actor"/>
                <a:sym typeface="Actor"/>
              </a:rPr>
              <a:t>tree = Empty</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chemeClr val="accent5"/>
                </a:solidFill>
                <a:latin typeface="Actor"/>
                <a:ea typeface="Actor"/>
                <a:cs typeface="Actor"/>
                <a:sym typeface="Actor"/>
              </a:rPr>
              <a:t>Add 60</a:t>
            </a:r>
            <a:endParaRPr>
              <a:solidFill>
                <a:schemeClr val="accent5"/>
              </a:solidFill>
              <a:latin typeface="Actor"/>
              <a:ea typeface="Actor"/>
              <a:cs typeface="Actor"/>
              <a:sym typeface="Actor"/>
            </a:endParaRPr>
          </a:p>
          <a:p>
            <a:pPr indent="0" lvl="0" marL="0" rtl="0" algn="l">
              <a:spcBef>
                <a:spcPts val="0"/>
              </a:spcBef>
              <a:spcAft>
                <a:spcPts val="0"/>
              </a:spcAft>
              <a:buNone/>
            </a:pPr>
            <a:r>
              <a:t/>
            </a:r>
            <a:endParaRPr>
              <a:solidFill>
                <a:schemeClr val="accent5"/>
              </a:solidFill>
              <a:latin typeface="Actor"/>
              <a:ea typeface="Actor"/>
              <a:cs typeface="Actor"/>
              <a:sym typeface="Acto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24"/>
                                        </p:tgtEl>
                                        <p:attrNameLst>
                                          <p:attrName>style.visibility</p:attrName>
                                        </p:attrNameLst>
                                      </p:cBhvr>
                                      <p:to>
                                        <p:strVal val="visible"/>
                                      </p:to>
                                    </p:set>
                                    <p:animEffect filter="fade" transition="in">
                                      <p:cBhvr>
                                        <p:cTn dur="1000"/>
                                        <p:tgtEl>
                                          <p:spTgt spid="324"/>
                                        </p:tgtEl>
                                      </p:cBhvr>
                                    </p:animEffect>
                                  </p:childTnLst>
                                </p:cTn>
                              </p:par>
                              <p:par>
                                <p:cTn fill="hold" nodeType="with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1000"/>
                                        <p:tgtEl>
                                          <p:spTgt spid="3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grpSp>
        <p:nvGrpSpPr>
          <p:cNvPr id="336" name="Google Shape;336;p44"/>
          <p:cNvGrpSpPr/>
          <p:nvPr/>
        </p:nvGrpSpPr>
        <p:grpSpPr>
          <a:xfrm>
            <a:off x="2296475" y="699575"/>
            <a:ext cx="763200" cy="756000"/>
            <a:chOff x="1363700" y="706650"/>
            <a:chExt cx="763200" cy="756000"/>
          </a:xfrm>
        </p:grpSpPr>
        <p:sp>
          <p:nvSpPr>
            <p:cNvPr id="337" name="Google Shape;337;p44"/>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8" name="Google Shape;338;p44"/>
            <p:cNvCxnSpPr>
              <a:endCxn id="337"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339" name="Google Shape;339;p44"/>
            <p:cNvCxnSpPr>
              <a:stCxn id="337"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340" name="Google Shape;340;p44"/>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4"/>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 name="Google Shape;342;p44"/>
          <p:cNvGrpSpPr/>
          <p:nvPr/>
        </p:nvGrpSpPr>
        <p:grpSpPr>
          <a:xfrm>
            <a:off x="3651700" y="1911950"/>
            <a:ext cx="763200" cy="756000"/>
            <a:chOff x="1363700" y="706650"/>
            <a:chExt cx="763200" cy="756000"/>
          </a:xfrm>
        </p:grpSpPr>
        <p:sp>
          <p:nvSpPr>
            <p:cNvPr id="343" name="Google Shape;343;p44"/>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4" name="Google Shape;344;p44"/>
            <p:cNvCxnSpPr>
              <a:endCxn id="343"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345" name="Google Shape;345;p44"/>
            <p:cNvCxnSpPr>
              <a:stCxn id="343"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346" name="Google Shape;346;p44"/>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4"/>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48" name="Google Shape;348;p44"/>
          <p:cNvCxnSpPr>
            <a:stCxn id="341" idx="6"/>
            <a:endCxn id="343" idx="1"/>
          </p:cNvCxnSpPr>
          <p:nvPr/>
        </p:nvCxnSpPr>
        <p:spPr>
          <a:xfrm>
            <a:off x="2883025" y="1264775"/>
            <a:ext cx="886500" cy="757800"/>
          </a:xfrm>
          <a:prstGeom prst="straightConnector1">
            <a:avLst/>
          </a:prstGeom>
          <a:noFill/>
          <a:ln cap="flat" cmpd="sng" w="28575">
            <a:solidFill>
              <a:schemeClr val="dk2"/>
            </a:solidFill>
            <a:prstDash val="solid"/>
            <a:round/>
            <a:headEnd len="med" w="med" type="none"/>
            <a:tailEnd len="med" w="med" type="triangle"/>
          </a:ln>
        </p:spPr>
      </p:cxnSp>
      <p:sp>
        <p:nvSpPr>
          <p:cNvPr id="349" name="Google Shape;349;p44"/>
          <p:cNvSpPr txBox="1"/>
          <p:nvPr/>
        </p:nvSpPr>
        <p:spPr>
          <a:xfrm>
            <a:off x="2296475" y="6218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60</a:t>
            </a:r>
            <a:endParaRPr b="1" sz="1800">
              <a:solidFill>
                <a:srgbClr val="3C78D8"/>
              </a:solidFill>
              <a:latin typeface="Roboto Mono"/>
              <a:ea typeface="Roboto Mono"/>
              <a:cs typeface="Roboto Mono"/>
              <a:sym typeface="Roboto Mono"/>
            </a:endParaRPr>
          </a:p>
        </p:txBody>
      </p:sp>
      <p:sp>
        <p:nvSpPr>
          <p:cNvPr id="350" name="Google Shape;350;p44"/>
          <p:cNvSpPr txBox="1"/>
          <p:nvPr/>
        </p:nvSpPr>
        <p:spPr>
          <a:xfrm>
            <a:off x="3651700"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81</a:t>
            </a:r>
            <a:endParaRPr b="1" sz="1800">
              <a:solidFill>
                <a:srgbClr val="3C78D8"/>
              </a:solidFill>
              <a:latin typeface="Roboto Mono"/>
              <a:ea typeface="Roboto Mono"/>
              <a:cs typeface="Roboto Mono"/>
              <a:sym typeface="Roboto Mono"/>
            </a:endParaRPr>
          </a:p>
        </p:txBody>
      </p:sp>
      <p:sp>
        <p:nvSpPr>
          <p:cNvPr id="351" name="Google Shape;351;p44"/>
          <p:cNvSpPr txBox="1"/>
          <p:nvPr/>
        </p:nvSpPr>
        <p:spPr>
          <a:xfrm>
            <a:off x="47075" y="109200"/>
            <a:ext cx="1636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5"/>
                </a:solidFill>
                <a:latin typeface="Actor"/>
                <a:ea typeface="Actor"/>
                <a:cs typeface="Actor"/>
                <a:sym typeface="Actor"/>
              </a:rPr>
              <a:t>tree = Empty</a:t>
            </a:r>
            <a:endParaRPr>
              <a:solidFill>
                <a:schemeClr val="accent5"/>
              </a:solidFill>
              <a:latin typeface="Actor"/>
              <a:ea typeface="Actor"/>
              <a:cs typeface="Actor"/>
              <a:sym typeface="Actor"/>
            </a:endParaRPr>
          </a:p>
          <a:p>
            <a:pPr indent="0" lvl="0" marL="0" rtl="0" algn="l">
              <a:spcBef>
                <a:spcPts val="0"/>
              </a:spcBef>
              <a:spcAft>
                <a:spcPts val="0"/>
              </a:spcAft>
              <a:buNone/>
            </a:pPr>
            <a:r>
              <a:t/>
            </a:r>
            <a:endParaRPr>
              <a:solidFill>
                <a:schemeClr val="accent5"/>
              </a:solidFill>
              <a:latin typeface="Actor"/>
              <a:ea typeface="Actor"/>
              <a:cs typeface="Actor"/>
              <a:sym typeface="Actor"/>
            </a:endParaRPr>
          </a:p>
        </p:txBody>
      </p:sp>
      <p:sp>
        <p:nvSpPr>
          <p:cNvPr id="352" name="Google Shape;352;p44"/>
          <p:cNvSpPr txBox="1"/>
          <p:nvPr/>
        </p:nvSpPr>
        <p:spPr>
          <a:xfrm>
            <a:off x="47075" y="109200"/>
            <a:ext cx="1636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BF9000"/>
                </a:solidFill>
                <a:latin typeface="Actor"/>
                <a:ea typeface="Actor"/>
                <a:cs typeface="Actor"/>
                <a:sym typeface="Actor"/>
              </a:rPr>
              <a:t>tree = Empty</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60</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chemeClr val="accent5"/>
                </a:solidFill>
                <a:latin typeface="Actor"/>
                <a:ea typeface="Actor"/>
                <a:cs typeface="Actor"/>
                <a:sym typeface="Actor"/>
              </a:rPr>
              <a:t>Add 81</a:t>
            </a:r>
            <a:endParaRPr>
              <a:solidFill>
                <a:schemeClr val="accent5"/>
              </a:solidFill>
              <a:latin typeface="Actor"/>
              <a:ea typeface="Actor"/>
              <a:cs typeface="Actor"/>
              <a:sym typeface="Actor"/>
            </a:endParaRPr>
          </a:p>
          <a:p>
            <a:pPr indent="0" lvl="0" marL="0" rtl="0" algn="l">
              <a:spcBef>
                <a:spcPts val="0"/>
              </a:spcBef>
              <a:spcAft>
                <a:spcPts val="0"/>
              </a:spcAft>
              <a:buNone/>
            </a:pPr>
            <a:r>
              <a:t/>
            </a:r>
            <a:endParaRPr>
              <a:solidFill>
                <a:schemeClr val="accent5"/>
              </a:solidFill>
              <a:latin typeface="Actor"/>
              <a:ea typeface="Actor"/>
              <a:cs typeface="Actor"/>
              <a:sym typeface="Acto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1000"/>
                                        <p:tgtEl>
                                          <p:spTgt spid="34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1000"/>
                                        <p:tgtEl>
                                          <p:spTgt spid="342"/>
                                        </p:tgtEl>
                                      </p:cBhvr>
                                    </p:animEffect>
                                  </p:childTnLst>
                                </p:cTn>
                              </p:par>
                              <p:par>
                                <p:cTn fill="hold" nodeType="withEffect" presetClass="entr" presetID="10" presetSubtype="0">
                                  <p:stCondLst>
                                    <p:cond delay="0"/>
                                  </p:stCondLst>
                                  <p:childTnLst>
                                    <p:set>
                                      <p:cBhvr>
                                        <p:cTn dur="1" fill="hold">
                                          <p:stCondLst>
                                            <p:cond delay="0"/>
                                          </p:stCondLst>
                                        </p:cTn>
                                        <p:tgtEl>
                                          <p:spTgt spid="350"/>
                                        </p:tgtEl>
                                        <p:attrNameLst>
                                          <p:attrName>style.visibility</p:attrName>
                                        </p:attrNameLst>
                                      </p:cBhvr>
                                      <p:to>
                                        <p:strVal val="visible"/>
                                      </p:to>
                                    </p:set>
                                    <p:animEffect filter="fade" transition="in">
                                      <p:cBhvr>
                                        <p:cTn dur="1000"/>
                                        <p:tgtEl>
                                          <p:spTgt spid="3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grpSp>
        <p:nvGrpSpPr>
          <p:cNvPr id="357" name="Google Shape;357;p45"/>
          <p:cNvGrpSpPr/>
          <p:nvPr/>
        </p:nvGrpSpPr>
        <p:grpSpPr>
          <a:xfrm>
            <a:off x="2296475" y="699575"/>
            <a:ext cx="763200" cy="756000"/>
            <a:chOff x="1363700" y="706650"/>
            <a:chExt cx="763200" cy="756000"/>
          </a:xfrm>
        </p:grpSpPr>
        <p:sp>
          <p:nvSpPr>
            <p:cNvPr id="358" name="Google Shape;358;p45"/>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9" name="Google Shape;359;p45"/>
            <p:cNvCxnSpPr>
              <a:endCxn id="358"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360" name="Google Shape;360;p45"/>
            <p:cNvCxnSpPr>
              <a:stCxn id="358"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361" name="Google Shape;361;p45"/>
            <p:cNvSpPr/>
            <p:nvPr/>
          </p:nvSpPr>
          <p:spPr>
            <a:xfrm>
              <a:off x="15475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5"/>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45"/>
          <p:cNvGrpSpPr/>
          <p:nvPr/>
        </p:nvGrpSpPr>
        <p:grpSpPr>
          <a:xfrm>
            <a:off x="1153225" y="1911950"/>
            <a:ext cx="763200" cy="756000"/>
            <a:chOff x="1363700" y="706650"/>
            <a:chExt cx="763200" cy="756000"/>
          </a:xfrm>
        </p:grpSpPr>
        <p:sp>
          <p:nvSpPr>
            <p:cNvPr id="364" name="Google Shape;364;p45"/>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5" name="Google Shape;365;p45"/>
            <p:cNvCxnSpPr>
              <a:endCxn id="364"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366" name="Google Shape;366;p45"/>
            <p:cNvCxnSpPr>
              <a:stCxn id="364"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367" name="Google Shape;367;p45"/>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5"/>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 name="Google Shape;369;p45"/>
          <p:cNvGrpSpPr/>
          <p:nvPr/>
        </p:nvGrpSpPr>
        <p:grpSpPr>
          <a:xfrm>
            <a:off x="3651700" y="1911950"/>
            <a:ext cx="763200" cy="756000"/>
            <a:chOff x="1363700" y="706650"/>
            <a:chExt cx="763200" cy="756000"/>
          </a:xfrm>
        </p:grpSpPr>
        <p:sp>
          <p:nvSpPr>
            <p:cNvPr id="370" name="Google Shape;370;p45"/>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1" name="Google Shape;371;p45"/>
            <p:cNvCxnSpPr>
              <a:endCxn id="370"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372" name="Google Shape;372;p45"/>
            <p:cNvCxnSpPr>
              <a:stCxn id="370"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373" name="Google Shape;373;p45"/>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5"/>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5" name="Google Shape;375;p45"/>
          <p:cNvCxnSpPr>
            <a:stCxn id="361" idx="2"/>
            <a:endCxn id="364" idx="7"/>
          </p:cNvCxnSpPr>
          <p:nvPr/>
        </p:nvCxnSpPr>
        <p:spPr>
          <a:xfrm flipH="1">
            <a:off x="1805625" y="1264775"/>
            <a:ext cx="674700" cy="757800"/>
          </a:xfrm>
          <a:prstGeom prst="straightConnector1">
            <a:avLst/>
          </a:prstGeom>
          <a:noFill/>
          <a:ln cap="flat" cmpd="sng" w="28575">
            <a:solidFill>
              <a:schemeClr val="dk2"/>
            </a:solidFill>
            <a:prstDash val="solid"/>
            <a:round/>
            <a:headEnd len="med" w="med" type="none"/>
            <a:tailEnd len="med" w="med" type="triangle"/>
          </a:ln>
        </p:spPr>
      </p:cxnSp>
      <p:cxnSp>
        <p:nvCxnSpPr>
          <p:cNvPr id="376" name="Google Shape;376;p45"/>
          <p:cNvCxnSpPr>
            <a:stCxn id="362" idx="6"/>
            <a:endCxn id="370" idx="1"/>
          </p:cNvCxnSpPr>
          <p:nvPr/>
        </p:nvCxnSpPr>
        <p:spPr>
          <a:xfrm>
            <a:off x="2883025" y="1264775"/>
            <a:ext cx="886500" cy="757800"/>
          </a:xfrm>
          <a:prstGeom prst="straightConnector1">
            <a:avLst/>
          </a:prstGeom>
          <a:noFill/>
          <a:ln cap="flat" cmpd="sng" w="28575">
            <a:solidFill>
              <a:schemeClr val="dk2"/>
            </a:solidFill>
            <a:prstDash val="solid"/>
            <a:round/>
            <a:headEnd len="med" w="med" type="none"/>
            <a:tailEnd len="med" w="med" type="triangle"/>
          </a:ln>
        </p:spPr>
      </p:cxnSp>
      <p:sp>
        <p:nvSpPr>
          <p:cNvPr id="377" name="Google Shape;377;p45"/>
          <p:cNvSpPr txBox="1"/>
          <p:nvPr/>
        </p:nvSpPr>
        <p:spPr>
          <a:xfrm>
            <a:off x="2296475" y="6218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60</a:t>
            </a:r>
            <a:endParaRPr b="1" sz="1800">
              <a:solidFill>
                <a:srgbClr val="3C78D8"/>
              </a:solidFill>
              <a:latin typeface="Roboto Mono"/>
              <a:ea typeface="Roboto Mono"/>
              <a:cs typeface="Roboto Mono"/>
              <a:sym typeface="Roboto Mono"/>
            </a:endParaRPr>
          </a:p>
        </p:txBody>
      </p:sp>
      <p:sp>
        <p:nvSpPr>
          <p:cNvPr id="378" name="Google Shape;378;p45"/>
          <p:cNvSpPr txBox="1"/>
          <p:nvPr/>
        </p:nvSpPr>
        <p:spPr>
          <a:xfrm>
            <a:off x="3651700"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81</a:t>
            </a:r>
            <a:endParaRPr b="1" sz="1800">
              <a:solidFill>
                <a:srgbClr val="3C78D8"/>
              </a:solidFill>
              <a:latin typeface="Roboto Mono"/>
              <a:ea typeface="Roboto Mono"/>
              <a:cs typeface="Roboto Mono"/>
              <a:sym typeface="Roboto Mono"/>
            </a:endParaRPr>
          </a:p>
        </p:txBody>
      </p:sp>
      <p:sp>
        <p:nvSpPr>
          <p:cNvPr id="379" name="Google Shape;379;p45"/>
          <p:cNvSpPr txBox="1"/>
          <p:nvPr/>
        </p:nvSpPr>
        <p:spPr>
          <a:xfrm>
            <a:off x="1153225"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33</a:t>
            </a:r>
            <a:endParaRPr b="1" sz="1800">
              <a:solidFill>
                <a:srgbClr val="3C78D8"/>
              </a:solidFill>
              <a:latin typeface="Roboto Mono"/>
              <a:ea typeface="Roboto Mono"/>
              <a:cs typeface="Roboto Mono"/>
              <a:sym typeface="Roboto Mono"/>
            </a:endParaRPr>
          </a:p>
        </p:txBody>
      </p:sp>
      <p:sp>
        <p:nvSpPr>
          <p:cNvPr id="380" name="Google Shape;380;p45"/>
          <p:cNvSpPr txBox="1"/>
          <p:nvPr/>
        </p:nvSpPr>
        <p:spPr>
          <a:xfrm>
            <a:off x="47075" y="109200"/>
            <a:ext cx="16362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BF9000"/>
                </a:solidFill>
                <a:latin typeface="Actor"/>
                <a:ea typeface="Actor"/>
                <a:cs typeface="Actor"/>
                <a:sym typeface="Actor"/>
              </a:rPr>
              <a:t>tree = Empty</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60</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81</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chemeClr val="accent5"/>
                </a:solidFill>
                <a:latin typeface="Actor"/>
                <a:ea typeface="Actor"/>
                <a:cs typeface="Actor"/>
                <a:sym typeface="Actor"/>
              </a:rPr>
              <a:t>Add 33</a:t>
            </a:r>
            <a:endParaRPr>
              <a:solidFill>
                <a:schemeClr val="accent5"/>
              </a:solidFill>
              <a:latin typeface="Actor"/>
              <a:ea typeface="Actor"/>
              <a:cs typeface="Actor"/>
              <a:sym typeface="Actor"/>
            </a:endParaRPr>
          </a:p>
          <a:p>
            <a:pPr indent="0" lvl="0" marL="0" rtl="0" algn="l">
              <a:spcBef>
                <a:spcPts val="0"/>
              </a:spcBef>
              <a:spcAft>
                <a:spcPts val="0"/>
              </a:spcAft>
              <a:buNone/>
            </a:pPr>
            <a:r>
              <a:t/>
            </a:r>
            <a:endParaRPr>
              <a:solidFill>
                <a:schemeClr val="accent5"/>
              </a:solidFill>
              <a:latin typeface="Actor"/>
              <a:ea typeface="Actor"/>
              <a:cs typeface="Actor"/>
              <a:sym typeface="Acto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5"/>
                                        </p:tgtEl>
                                        <p:attrNameLst>
                                          <p:attrName>style.visibility</p:attrName>
                                        </p:attrNameLst>
                                      </p:cBhvr>
                                      <p:to>
                                        <p:strVal val="visible"/>
                                      </p:to>
                                    </p:set>
                                    <p:animEffect filter="fade" transition="in">
                                      <p:cBhvr>
                                        <p:cTn dur="1000"/>
                                        <p:tgtEl>
                                          <p:spTgt spid="37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63"/>
                                        </p:tgtEl>
                                        <p:attrNameLst>
                                          <p:attrName>style.visibility</p:attrName>
                                        </p:attrNameLst>
                                      </p:cBhvr>
                                      <p:to>
                                        <p:strVal val="visible"/>
                                      </p:to>
                                    </p:set>
                                    <p:animEffect filter="fade" transition="in">
                                      <p:cBhvr>
                                        <p:cTn dur="1000"/>
                                        <p:tgtEl>
                                          <p:spTgt spid="363"/>
                                        </p:tgtEl>
                                      </p:cBhvr>
                                    </p:animEffect>
                                  </p:childTnLst>
                                </p:cTn>
                              </p:par>
                              <p:par>
                                <p:cTn fill="hold" nodeType="withEffect" presetClass="entr" presetID="10" presetSubtype="0">
                                  <p:stCondLst>
                                    <p:cond delay="0"/>
                                  </p:stCondLst>
                                  <p:childTnLst>
                                    <p:set>
                                      <p:cBhvr>
                                        <p:cTn dur="1" fill="hold">
                                          <p:stCondLst>
                                            <p:cond delay="0"/>
                                          </p:stCondLst>
                                        </p:cTn>
                                        <p:tgtEl>
                                          <p:spTgt spid="379"/>
                                        </p:tgtEl>
                                        <p:attrNameLst>
                                          <p:attrName>style.visibility</p:attrName>
                                        </p:attrNameLst>
                                      </p:cBhvr>
                                      <p:to>
                                        <p:strVal val="visible"/>
                                      </p:to>
                                    </p:set>
                                    <p:animEffect filter="fade" transition="in">
                                      <p:cBhvr>
                                        <p:cTn dur="1000"/>
                                        <p:tgtEl>
                                          <p:spTgt spid="3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grpSp>
        <p:nvGrpSpPr>
          <p:cNvPr id="385" name="Google Shape;385;p46"/>
          <p:cNvGrpSpPr/>
          <p:nvPr/>
        </p:nvGrpSpPr>
        <p:grpSpPr>
          <a:xfrm>
            <a:off x="2296475" y="699575"/>
            <a:ext cx="763200" cy="756000"/>
            <a:chOff x="1363700" y="706650"/>
            <a:chExt cx="763200" cy="756000"/>
          </a:xfrm>
        </p:grpSpPr>
        <p:sp>
          <p:nvSpPr>
            <p:cNvPr id="386" name="Google Shape;386;p46"/>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7" name="Google Shape;387;p46"/>
            <p:cNvCxnSpPr>
              <a:endCxn id="386"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388" name="Google Shape;388;p46"/>
            <p:cNvCxnSpPr>
              <a:stCxn id="386"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389" name="Google Shape;389;p46"/>
            <p:cNvSpPr/>
            <p:nvPr/>
          </p:nvSpPr>
          <p:spPr>
            <a:xfrm>
              <a:off x="15475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6"/>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 name="Google Shape;391;p46"/>
          <p:cNvGrpSpPr/>
          <p:nvPr/>
        </p:nvGrpSpPr>
        <p:grpSpPr>
          <a:xfrm>
            <a:off x="1153225" y="1911950"/>
            <a:ext cx="763200" cy="756000"/>
            <a:chOff x="1363700" y="706650"/>
            <a:chExt cx="763200" cy="756000"/>
          </a:xfrm>
        </p:grpSpPr>
        <p:sp>
          <p:nvSpPr>
            <p:cNvPr id="392" name="Google Shape;392;p46"/>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3" name="Google Shape;393;p46"/>
            <p:cNvCxnSpPr>
              <a:endCxn id="392"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394" name="Google Shape;394;p46"/>
            <p:cNvCxnSpPr>
              <a:stCxn id="392"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395" name="Google Shape;395;p46"/>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6"/>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46"/>
          <p:cNvGrpSpPr/>
          <p:nvPr/>
        </p:nvGrpSpPr>
        <p:grpSpPr>
          <a:xfrm>
            <a:off x="3651700" y="1911950"/>
            <a:ext cx="763200" cy="756000"/>
            <a:chOff x="1363700" y="706650"/>
            <a:chExt cx="763200" cy="756000"/>
          </a:xfrm>
        </p:grpSpPr>
        <p:sp>
          <p:nvSpPr>
            <p:cNvPr id="398" name="Google Shape;398;p46"/>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9" name="Google Shape;399;p46"/>
            <p:cNvCxnSpPr>
              <a:endCxn id="398"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00" name="Google Shape;400;p46"/>
            <p:cNvCxnSpPr>
              <a:stCxn id="398"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01" name="Google Shape;401;p46"/>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6"/>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46"/>
          <p:cNvGrpSpPr/>
          <p:nvPr/>
        </p:nvGrpSpPr>
        <p:grpSpPr>
          <a:xfrm>
            <a:off x="1752338" y="3223250"/>
            <a:ext cx="763200" cy="756000"/>
            <a:chOff x="1363700" y="706650"/>
            <a:chExt cx="763200" cy="756000"/>
          </a:xfrm>
        </p:grpSpPr>
        <p:sp>
          <p:nvSpPr>
            <p:cNvPr id="404" name="Google Shape;404;p46"/>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5" name="Google Shape;405;p46"/>
            <p:cNvCxnSpPr>
              <a:endCxn id="404"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06" name="Google Shape;406;p46"/>
            <p:cNvCxnSpPr>
              <a:stCxn id="404"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07" name="Google Shape;407;p46"/>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6"/>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9" name="Google Shape;409;p46"/>
          <p:cNvCxnSpPr>
            <a:stCxn id="389" idx="2"/>
            <a:endCxn id="392" idx="7"/>
          </p:cNvCxnSpPr>
          <p:nvPr/>
        </p:nvCxnSpPr>
        <p:spPr>
          <a:xfrm flipH="1">
            <a:off x="1805625" y="1264775"/>
            <a:ext cx="674700" cy="757800"/>
          </a:xfrm>
          <a:prstGeom prst="straightConnector1">
            <a:avLst/>
          </a:prstGeom>
          <a:noFill/>
          <a:ln cap="flat" cmpd="sng" w="28575">
            <a:solidFill>
              <a:schemeClr val="dk2"/>
            </a:solidFill>
            <a:prstDash val="solid"/>
            <a:round/>
            <a:headEnd len="med" w="med" type="none"/>
            <a:tailEnd len="med" w="med" type="triangle"/>
          </a:ln>
        </p:spPr>
      </p:cxnSp>
      <p:cxnSp>
        <p:nvCxnSpPr>
          <p:cNvPr id="410" name="Google Shape;410;p46"/>
          <p:cNvCxnSpPr>
            <a:stCxn id="396" idx="6"/>
            <a:endCxn id="404" idx="0"/>
          </p:cNvCxnSpPr>
          <p:nvPr/>
        </p:nvCxnSpPr>
        <p:spPr>
          <a:xfrm>
            <a:off x="1739775" y="2477150"/>
            <a:ext cx="397800" cy="746100"/>
          </a:xfrm>
          <a:prstGeom prst="straightConnector1">
            <a:avLst/>
          </a:prstGeom>
          <a:noFill/>
          <a:ln cap="flat" cmpd="sng" w="28575">
            <a:solidFill>
              <a:schemeClr val="dk2"/>
            </a:solidFill>
            <a:prstDash val="solid"/>
            <a:round/>
            <a:headEnd len="med" w="med" type="none"/>
            <a:tailEnd len="med" w="med" type="triangle"/>
          </a:ln>
        </p:spPr>
      </p:cxnSp>
      <p:cxnSp>
        <p:nvCxnSpPr>
          <p:cNvPr id="411" name="Google Shape;411;p46"/>
          <p:cNvCxnSpPr>
            <a:stCxn id="390" idx="6"/>
            <a:endCxn id="398" idx="1"/>
          </p:cNvCxnSpPr>
          <p:nvPr/>
        </p:nvCxnSpPr>
        <p:spPr>
          <a:xfrm>
            <a:off x="2883025" y="1264775"/>
            <a:ext cx="886500" cy="757800"/>
          </a:xfrm>
          <a:prstGeom prst="straightConnector1">
            <a:avLst/>
          </a:prstGeom>
          <a:noFill/>
          <a:ln cap="flat" cmpd="sng" w="28575">
            <a:solidFill>
              <a:schemeClr val="dk2"/>
            </a:solidFill>
            <a:prstDash val="solid"/>
            <a:round/>
            <a:headEnd len="med" w="med" type="none"/>
            <a:tailEnd len="med" w="med" type="triangle"/>
          </a:ln>
        </p:spPr>
      </p:cxnSp>
      <p:sp>
        <p:nvSpPr>
          <p:cNvPr id="412" name="Google Shape;412;p46"/>
          <p:cNvSpPr txBox="1"/>
          <p:nvPr/>
        </p:nvSpPr>
        <p:spPr>
          <a:xfrm>
            <a:off x="2296475" y="6218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60</a:t>
            </a:r>
            <a:endParaRPr b="1" sz="1800">
              <a:solidFill>
                <a:srgbClr val="3C78D8"/>
              </a:solidFill>
              <a:latin typeface="Roboto Mono"/>
              <a:ea typeface="Roboto Mono"/>
              <a:cs typeface="Roboto Mono"/>
              <a:sym typeface="Roboto Mono"/>
            </a:endParaRPr>
          </a:p>
        </p:txBody>
      </p:sp>
      <p:sp>
        <p:nvSpPr>
          <p:cNvPr id="413" name="Google Shape;413;p46"/>
          <p:cNvSpPr txBox="1"/>
          <p:nvPr/>
        </p:nvSpPr>
        <p:spPr>
          <a:xfrm>
            <a:off x="3651700"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81</a:t>
            </a:r>
            <a:endParaRPr b="1" sz="1800">
              <a:solidFill>
                <a:srgbClr val="3C78D8"/>
              </a:solidFill>
              <a:latin typeface="Roboto Mono"/>
              <a:ea typeface="Roboto Mono"/>
              <a:cs typeface="Roboto Mono"/>
              <a:sym typeface="Roboto Mono"/>
            </a:endParaRPr>
          </a:p>
        </p:txBody>
      </p:sp>
      <p:sp>
        <p:nvSpPr>
          <p:cNvPr id="414" name="Google Shape;414;p46"/>
          <p:cNvSpPr txBox="1"/>
          <p:nvPr/>
        </p:nvSpPr>
        <p:spPr>
          <a:xfrm>
            <a:off x="1752350"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47</a:t>
            </a:r>
            <a:endParaRPr b="1" sz="1800">
              <a:solidFill>
                <a:srgbClr val="3C78D8"/>
              </a:solidFill>
              <a:latin typeface="Roboto Mono"/>
              <a:ea typeface="Roboto Mono"/>
              <a:cs typeface="Roboto Mono"/>
              <a:sym typeface="Roboto Mono"/>
            </a:endParaRPr>
          </a:p>
        </p:txBody>
      </p:sp>
      <p:sp>
        <p:nvSpPr>
          <p:cNvPr id="415" name="Google Shape;415;p46"/>
          <p:cNvSpPr txBox="1"/>
          <p:nvPr/>
        </p:nvSpPr>
        <p:spPr>
          <a:xfrm>
            <a:off x="1153225"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33</a:t>
            </a:r>
            <a:endParaRPr b="1" sz="1800">
              <a:solidFill>
                <a:srgbClr val="3C78D8"/>
              </a:solidFill>
              <a:latin typeface="Roboto Mono"/>
              <a:ea typeface="Roboto Mono"/>
              <a:cs typeface="Roboto Mono"/>
              <a:sym typeface="Roboto Mono"/>
            </a:endParaRPr>
          </a:p>
        </p:txBody>
      </p:sp>
      <p:sp>
        <p:nvSpPr>
          <p:cNvPr id="416" name="Google Shape;416;p46"/>
          <p:cNvSpPr txBox="1"/>
          <p:nvPr/>
        </p:nvSpPr>
        <p:spPr>
          <a:xfrm>
            <a:off x="47075" y="109200"/>
            <a:ext cx="16362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BF9000"/>
                </a:solidFill>
                <a:latin typeface="Actor"/>
                <a:ea typeface="Actor"/>
                <a:cs typeface="Actor"/>
                <a:sym typeface="Actor"/>
              </a:rPr>
              <a:t>tree = Empty</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60</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81</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33</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chemeClr val="accent5"/>
                </a:solidFill>
                <a:latin typeface="Actor"/>
                <a:ea typeface="Actor"/>
                <a:cs typeface="Actor"/>
                <a:sym typeface="Actor"/>
              </a:rPr>
              <a:t>Add 47</a:t>
            </a:r>
            <a:endParaRPr>
              <a:solidFill>
                <a:schemeClr val="accent5"/>
              </a:solidFill>
              <a:latin typeface="Actor"/>
              <a:ea typeface="Actor"/>
              <a:cs typeface="Actor"/>
              <a:sym typeface="Actor"/>
            </a:endParaRPr>
          </a:p>
          <a:p>
            <a:pPr indent="0" lvl="0" marL="0" rtl="0" algn="l">
              <a:spcBef>
                <a:spcPts val="0"/>
              </a:spcBef>
              <a:spcAft>
                <a:spcPts val="0"/>
              </a:spcAft>
              <a:buNone/>
            </a:pPr>
            <a:r>
              <a:t/>
            </a:r>
            <a:endParaRPr>
              <a:solidFill>
                <a:schemeClr val="accent5"/>
              </a:solidFill>
              <a:latin typeface="Actor"/>
              <a:ea typeface="Actor"/>
              <a:cs typeface="Actor"/>
              <a:sym typeface="Acto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0"/>
                                        </p:tgtEl>
                                        <p:attrNameLst>
                                          <p:attrName>style.visibility</p:attrName>
                                        </p:attrNameLst>
                                      </p:cBhvr>
                                      <p:to>
                                        <p:strVal val="visible"/>
                                      </p:to>
                                    </p:set>
                                    <p:animEffect filter="fade" transition="in">
                                      <p:cBhvr>
                                        <p:cTn dur="1000"/>
                                        <p:tgtEl>
                                          <p:spTgt spid="41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03"/>
                                        </p:tgtEl>
                                        <p:attrNameLst>
                                          <p:attrName>style.visibility</p:attrName>
                                        </p:attrNameLst>
                                      </p:cBhvr>
                                      <p:to>
                                        <p:strVal val="visible"/>
                                      </p:to>
                                    </p:set>
                                    <p:animEffect filter="fade" transition="in">
                                      <p:cBhvr>
                                        <p:cTn dur="1000"/>
                                        <p:tgtEl>
                                          <p:spTgt spid="403"/>
                                        </p:tgtEl>
                                      </p:cBhvr>
                                    </p:animEffect>
                                  </p:childTnLst>
                                </p:cTn>
                              </p:par>
                              <p:par>
                                <p:cTn fill="hold" nodeType="withEffect" presetClass="entr" presetID="10" presetSubtype="0">
                                  <p:stCondLst>
                                    <p:cond delay="0"/>
                                  </p:stCondLst>
                                  <p:childTnLst>
                                    <p:set>
                                      <p:cBhvr>
                                        <p:cTn dur="1" fill="hold">
                                          <p:stCondLst>
                                            <p:cond delay="0"/>
                                          </p:stCondLst>
                                        </p:cTn>
                                        <p:tgtEl>
                                          <p:spTgt spid="414"/>
                                        </p:tgtEl>
                                        <p:attrNameLst>
                                          <p:attrName>style.visibility</p:attrName>
                                        </p:attrNameLst>
                                      </p:cBhvr>
                                      <p:to>
                                        <p:strVal val="visible"/>
                                      </p:to>
                                    </p:set>
                                    <p:animEffect filter="fade" transition="in">
                                      <p:cBhvr>
                                        <p:cTn dur="1000"/>
                                        <p:tgtEl>
                                          <p:spTgt spid="4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grpSp>
        <p:nvGrpSpPr>
          <p:cNvPr id="421" name="Google Shape;421;p47"/>
          <p:cNvGrpSpPr/>
          <p:nvPr/>
        </p:nvGrpSpPr>
        <p:grpSpPr>
          <a:xfrm>
            <a:off x="2296475" y="699575"/>
            <a:ext cx="763200" cy="756000"/>
            <a:chOff x="1363700" y="706650"/>
            <a:chExt cx="763200" cy="756000"/>
          </a:xfrm>
        </p:grpSpPr>
        <p:sp>
          <p:nvSpPr>
            <p:cNvPr id="422" name="Google Shape;422;p47"/>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3" name="Google Shape;423;p47"/>
            <p:cNvCxnSpPr>
              <a:endCxn id="422"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24" name="Google Shape;424;p47"/>
            <p:cNvCxnSpPr>
              <a:stCxn id="422"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25" name="Google Shape;425;p47"/>
            <p:cNvSpPr/>
            <p:nvPr/>
          </p:nvSpPr>
          <p:spPr>
            <a:xfrm>
              <a:off x="15475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7"/>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 name="Google Shape;427;p47"/>
          <p:cNvGrpSpPr/>
          <p:nvPr/>
        </p:nvGrpSpPr>
        <p:grpSpPr>
          <a:xfrm>
            <a:off x="3651700" y="1911950"/>
            <a:ext cx="763200" cy="756000"/>
            <a:chOff x="1363700" y="706650"/>
            <a:chExt cx="763200" cy="756000"/>
          </a:xfrm>
        </p:grpSpPr>
        <p:sp>
          <p:nvSpPr>
            <p:cNvPr id="428" name="Google Shape;428;p47"/>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9" name="Google Shape;429;p47"/>
            <p:cNvCxnSpPr>
              <a:endCxn id="428"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30" name="Google Shape;430;p47"/>
            <p:cNvCxnSpPr>
              <a:stCxn id="428"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31" name="Google Shape;431;p47"/>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7"/>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47"/>
          <p:cNvGrpSpPr/>
          <p:nvPr/>
        </p:nvGrpSpPr>
        <p:grpSpPr>
          <a:xfrm>
            <a:off x="1752338" y="3223250"/>
            <a:ext cx="763200" cy="756000"/>
            <a:chOff x="1363700" y="706650"/>
            <a:chExt cx="763200" cy="756000"/>
          </a:xfrm>
        </p:grpSpPr>
        <p:sp>
          <p:nvSpPr>
            <p:cNvPr id="434" name="Google Shape;434;p47"/>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5" name="Google Shape;435;p47"/>
            <p:cNvCxnSpPr>
              <a:endCxn id="434"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36" name="Google Shape;436;p47"/>
            <p:cNvCxnSpPr>
              <a:stCxn id="434"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37" name="Google Shape;437;p47"/>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7"/>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47"/>
          <p:cNvGrpSpPr/>
          <p:nvPr/>
        </p:nvGrpSpPr>
        <p:grpSpPr>
          <a:xfrm>
            <a:off x="4264938" y="3223250"/>
            <a:ext cx="763200" cy="756000"/>
            <a:chOff x="1363700" y="706650"/>
            <a:chExt cx="763200" cy="756000"/>
          </a:xfrm>
        </p:grpSpPr>
        <p:sp>
          <p:nvSpPr>
            <p:cNvPr id="440" name="Google Shape;440;p47"/>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1" name="Google Shape;441;p47"/>
            <p:cNvCxnSpPr>
              <a:endCxn id="440"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42" name="Google Shape;442;p47"/>
            <p:cNvCxnSpPr>
              <a:stCxn id="440"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43" name="Google Shape;443;p47"/>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7"/>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5" name="Google Shape;445;p47"/>
          <p:cNvCxnSpPr>
            <a:stCxn id="425" idx="2"/>
            <a:endCxn id="446" idx="7"/>
          </p:cNvCxnSpPr>
          <p:nvPr/>
        </p:nvCxnSpPr>
        <p:spPr>
          <a:xfrm flipH="1">
            <a:off x="1805625" y="1264775"/>
            <a:ext cx="674700" cy="757800"/>
          </a:xfrm>
          <a:prstGeom prst="straightConnector1">
            <a:avLst/>
          </a:prstGeom>
          <a:noFill/>
          <a:ln cap="flat" cmpd="sng" w="28575">
            <a:solidFill>
              <a:schemeClr val="dk2"/>
            </a:solidFill>
            <a:prstDash val="solid"/>
            <a:round/>
            <a:headEnd len="med" w="med" type="none"/>
            <a:tailEnd len="med" w="med" type="triangle"/>
          </a:ln>
        </p:spPr>
      </p:cxnSp>
      <p:cxnSp>
        <p:nvCxnSpPr>
          <p:cNvPr id="447" name="Google Shape;447;p47"/>
          <p:cNvCxnSpPr>
            <a:stCxn id="448" idx="6"/>
            <a:endCxn id="434" idx="0"/>
          </p:cNvCxnSpPr>
          <p:nvPr/>
        </p:nvCxnSpPr>
        <p:spPr>
          <a:xfrm>
            <a:off x="1739775" y="2477150"/>
            <a:ext cx="397800" cy="746100"/>
          </a:xfrm>
          <a:prstGeom prst="straightConnector1">
            <a:avLst/>
          </a:prstGeom>
          <a:noFill/>
          <a:ln cap="flat" cmpd="sng" w="28575">
            <a:solidFill>
              <a:schemeClr val="dk2"/>
            </a:solidFill>
            <a:prstDash val="solid"/>
            <a:round/>
            <a:headEnd len="med" w="med" type="none"/>
            <a:tailEnd len="med" w="med" type="triangle"/>
          </a:ln>
        </p:spPr>
      </p:cxnSp>
      <p:cxnSp>
        <p:nvCxnSpPr>
          <p:cNvPr id="449" name="Google Shape;449;p47"/>
          <p:cNvCxnSpPr>
            <a:stCxn id="426" idx="6"/>
            <a:endCxn id="428" idx="1"/>
          </p:cNvCxnSpPr>
          <p:nvPr/>
        </p:nvCxnSpPr>
        <p:spPr>
          <a:xfrm>
            <a:off x="2883025" y="1264775"/>
            <a:ext cx="886500" cy="757800"/>
          </a:xfrm>
          <a:prstGeom prst="straightConnector1">
            <a:avLst/>
          </a:prstGeom>
          <a:noFill/>
          <a:ln cap="flat" cmpd="sng" w="28575">
            <a:solidFill>
              <a:schemeClr val="dk2"/>
            </a:solidFill>
            <a:prstDash val="solid"/>
            <a:round/>
            <a:headEnd len="med" w="med" type="none"/>
            <a:tailEnd len="med" w="med" type="triangle"/>
          </a:ln>
        </p:spPr>
      </p:cxnSp>
      <p:cxnSp>
        <p:nvCxnSpPr>
          <p:cNvPr id="450" name="Google Shape;450;p47"/>
          <p:cNvCxnSpPr>
            <a:stCxn id="432" idx="5"/>
            <a:endCxn id="440" idx="0"/>
          </p:cNvCxnSpPr>
          <p:nvPr/>
        </p:nvCxnSpPr>
        <p:spPr>
          <a:xfrm>
            <a:off x="4223752" y="2512152"/>
            <a:ext cx="426300" cy="711000"/>
          </a:xfrm>
          <a:prstGeom prst="straightConnector1">
            <a:avLst/>
          </a:prstGeom>
          <a:noFill/>
          <a:ln cap="flat" cmpd="sng" w="28575">
            <a:solidFill>
              <a:schemeClr val="dk2"/>
            </a:solidFill>
            <a:prstDash val="solid"/>
            <a:round/>
            <a:headEnd len="med" w="med" type="none"/>
            <a:tailEnd len="med" w="med" type="triangle"/>
          </a:ln>
        </p:spPr>
      </p:cxnSp>
      <p:sp>
        <p:nvSpPr>
          <p:cNvPr id="451" name="Google Shape;451;p47"/>
          <p:cNvSpPr txBox="1"/>
          <p:nvPr/>
        </p:nvSpPr>
        <p:spPr>
          <a:xfrm>
            <a:off x="2296475" y="6218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60</a:t>
            </a:r>
            <a:endParaRPr b="1" sz="1800">
              <a:solidFill>
                <a:srgbClr val="3C78D8"/>
              </a:solidFill>
              <a:latin typeface="Roboto Mono"/>
              <a:ea typeface="Roboto Mono"/>
              <a:cs typeface="Roboto Mono"/>
              <a:sym typeface="Roboto Mono"/>
            </a:endParaRPr>
          </a:p>
        </p:txBody>
      </p:sp>
      <p:sp>
        <p:nvSpPr>
          <p:cNvPr id="452" name="Google Shape;452;p47"/>
          <p:cNvSpPr txBox="1"/>
          <p:nvPr/>
        </p:nvSpPr>
        <p:spPr>
          <a:xfrm>
            <a:off x="4264950"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93</a:t>
            </a:r>
            <a:endParaRPr b="1" sz="1800">
              <a:solidFill>
                <a:srgbClr val="3C78D8"/>
              </a:solidFill>
              <a:latin typeface="Roboto Mono"/>
              <a:ea typeface="Roboto Mono"/>
              <a:cs typeface="Roboto Mono"/>
              <a:sym typeface="Roboto Mono"/>
            </a:endParaRPr>
          </a:p>
        </p:txBody>
      </p:sp>
      <p:sp>
        <p:nvSpPr>
          <p:cNvPr id="453" name="Google Shape;453;p47"/>
          <p:cNvSpPr txBox="1"/>
          <p:nvPr/>
        </p:nvSpPr>
        <p:spPr>
          <a:xfrm>
            <a:off x="3651700"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81</a:t>
            </a:r>
            <a:endParaRPr b="1" sz="1800">
              <a:solidFill>
                <a:srgbClr val="3C78D8"/>
              </a:solidFill>
              <a:latin typeface="Roboto Mono"/>
              <a:ea typeface="Roboto Mono"/>
              <a:cs typeface="Roboto Mono"/>
              <a:sym typeface="Roboto Mono"/>
            </a:endParaRPr>
          </a:p>
        </p:txBody>
      </p:sp>
      <p:grpSp>
        <p:nvGrpSpPr>
          <p:cNvPr id="454" name="Google Shape;454;p47"/>
          <p:cNvGrpSpPr/>
          <p:nvPr/>
        </p:nvGrpSpPr>
        <p:grpSpPr>
          <a:xfrm>
            <a:off x="1153225" y="1911950"/>
            <a:ext cx="763200" cy="756000"/>
            <a:chOff x="1363700" y="706650"/>
            <a:chExt cx="763200" cy="756000"/>
          </a:xfrm>
        </p:grpSpPr>
        <p:sp>
          <p:nvSpPr>
            <p:cNvPr id="446" name="Google Shape;446;p47"/>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5" name="Google Shape;455;p47"/>
            <p:cNvCxnSpPr>
              <a:endCxn id="446"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56" name="Google Shape;456;p47"/>
            <p:cNvCxnSpPr>
              <a:stCxn id="446"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57" name="Google Shape;457;p47"/>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7"/>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 name="Google Shape;458;p47"/>
          <p:cNvSpPr txBox="1"/>
          <p:nvPr/>
        </p:nvSpPr>
        <p:spPr>
          <a:xfrm>
            <a:off x="1752350"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47</a:t>
            </a:r>
            <a:endParaRPr b="1" sz="1800">
              <a:solidFill>
                <a:srgbClr val="3C78D8"/>
              </a:solidFill>
              <a:latin typeface="Roboto Mono"/>
              <a:ea typeface="Roboto Mono"/>
              <a:cs typeface="Roboto Mono"/>
              <a:sym typeface="Roboto Mono"/>
            </a:endParaRPr>
          </a:p>
        </p:txBody>
      </p:sp>
      <p:sp>
        <p:nvSpPr>
          <p:cNvPr id="459" name="Google Shape;459;p47"/>
          <p:cNvSpPr txBox="1"/>
          <p:nvPr/>
        </p:nvSpPr>
        <p:spPr>
          <a:xfrm>
            <a:off x="1153225"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33</a:t>
            </a:r>
            <a:endParaRPr b="1" sz="1800">
              <a:solidFill>
                <a:srgbClr val="3C78D8"/>
              </a:solidFill>
              <a:latin typeface="Roboto Mono"/>
              <a:ea typeface="Roboto Mono"/>
              <a:cs typeface="Roboto Mono"/>
              <a:sym typeface="Roboto Mono"/>
            </a:endParaRPr>
          </a:p>
        </p:txBody>
      </p:sp>
      <p:sp>
        <p:nvSpPr>
          <p:cNvPr id="460" name="Google Shape;460;p47"/>
          <p:cNvSpPr txBox="1"/>
          <p:nvPr/>
        </p:nvSpPr>
        <p:spPr>
          <a:xfrm>
            <a:off x="47075" y="109200"/>
            <a:ext cx="16362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BF9000"/>
                </a:solidFill>
                <a:latin typeface="Actor"/>
                <a:ea typeface="Actor"/>
                <a:cs typeface="Actor"/>
                <a:sym typeface="Actor"/>
              </a:rPr>
              <a:t>tree = Empty</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60</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81</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33</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47</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chemeClr val="accent5"/>
                </a:solidFill>
                <a:latin typeface="Actor"/>
                <a:ea typeface="Actor"/>
                <a:cs typeface="Actor"/>
                <a:sym typeface="Actor"/>
              </a:rPr>
              <a:t>Add 93</a:t>
            </a:r>
            <a:endParaRPr>
              <a:solidFill>
                <a:schemeClr val="accent5"/>
              </a:solidFill>
              <a:latin typeface="Actor"/>
              <a:ea typeface="Actor"/>
              <a:cs typeface="Actor"/>
              <a:sym typeface="Actor"/>
            </a:endParaRPr>
          </a:p>
          <a:p>
            <a:pPr indent="0" lvl="0" marL="0" rtl="0" algn="l">
              <a:spcBef>
                <a:spcPts val="0"/>
              </a:spcBef>
              <a:spcAft>
                <a:spcPts val="0"/>
              </a:spcAft>
              <a:buNone/>
            </a:pPr>
            <a:r>
              <a:t/>
            </a:r>
            <a:endParaRPr>
              <a:solidFill>
                <a:schemeClr val="accent5"/>
              </a:solidFill>
              <a:latin typeface="Actor"/>
              <a:ea typeface="Actor"/>
              <a:cs typeface="Actor"/>
              <a:sym typeface="Acto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0"/>
                                        </p:tgtEl>
                                        <p:attrNameLst>
                                          <p:attrName>style.visibility</p:attrName>
                                        </p:attrNameLst>
                                      </p:cBhvr>
                                      <p:to>
                                        <p:strVal val="visible"/>
                                      </p:to>
                                    </p:set>
                                    <p:animEffect filter="fade" transition="in">
                                      <p:cBhvr>
                                        <p:cTn dur="1000"/>
                                        <p:tgtEl>
                                          <p:spTgt spid="450"/>
                                        </p:tgtEl>
                                      </p:cBhvr>
                                    </p:animEffect>
                                  </p:childTnLst>
                                </p:cTn>
                              </p:par>
                              <p:par>
                                <p:cTn fill="hold" nodeType="withEffect" presetClass="entr" presetID="10" presetSubtype="0">
                                  <p:stCondLst>
                                    <p:cond delay="0"/>
                                  </p:stCondLst>
                                  <p:childTnLst>
                                    <p:set>
                                      <p:cBhvr>
                                        <p:cTn dur="1" fill="hold">
                                          <p:stCondLst>
                                            <p:cond delay="0"/>
                                          </p:stCondLst>
                                        </p:cTn>
                                        <p:tgtEl>
                                          <p:spTgt spid="439"/>
                                        </p:tgtEl>
                                        <p:attrNameLst>
                                          <p:attrName>style.visibility</p:attrName>
                                        </p:attrNameLst>
                                      </p:cBhvr>
                                      <p:to>
                                        <p:strVal val="visible"/>
                                      </p:to>
                                    </p:set>
                                    <p:animEffect filter="fade" transition="in">
                                      <p:cBhvr>
                                        <p:cTn dur="1000"/>
                                        <p:tgtEl>
                                          <p:spTgt spid="439"/>
                                        </p:tgtEl>
                                      </p:cBhvr>
                                    </p:animEffect>
                                  </p:childTnLst>
                                </p:cTn>
                              </p:par>
                              <p:par>
                                <p:cTn fill="hold" nodeType="withEffect" presetClass="entr" presetID="10" presetSubtype="0">
                                  <p:stCondLst>
                                    <p:cond delay="0"/>
                                  </p:stCondLst>
                                  <p:childTnLst>
                                    <p:set>
                                      <p:cBhvr>
                                        <p:cTn dur="1" fill="hold">
                                          <p:stCondLst>
                                            <p:cond delay="0"/>
                                          </p:stCondLst>
                                        </p:cTn>
                                        <p:tgtEl>
                                          <p:spTgt spid="452"/>
                                        </p:tgtEl>
                                        <p:attrNameLst>
                                          <p:attrName>style.visibility</p:attrName>
                                        </p:attrNameLst>
                                      </p:cBhvr>
                                      <p:to>
                                        <p:strVal val="visible"/>
                                      </p:to>
                                    </p:set>
                                    <p:animEffect filter="fade" transition="in">
                                      <p:cBhvr>
                                        <p:cTn dur="1000"/>
                                        <p:tgtEl>
                                          <p:spTgt spid="4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grpSp>
        <p:nvGrpSpPr>
          <p:cNvPr id="465" name="Google Shape;465;p48"/>
          <p:cNvGrpSpPr/>
          <p:nvPr/>
        </p:nvGrpSpPr>
        <p:grpSpPr>
          <a:xfrm>
            <a:off x="2296475" y="699575"/>
            <a:ext cx="763200" cy="756000"/>
            <a:chOff x="1363700" y="706650"/>
            <a:chExt cx="763200" cy="756000"/>
          </a:xfrm>
        </p:grpSpPr>
        <p:sp>
          <p:nvSpPr>
            <p:cNvPr id="466" name="Google Shape;466;p48"/>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7" name="Google Shape;467;p48"/>
            <p:cNvCxnSpPr>
              <a:endCxn id="466"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68" name="Google Shape;468;p48"/>
            <p:cNvCxnSpPr>
              <a:stCxn id="466"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69" name="Google Shape;469;p48"/>
            <p:cNvSpPr/>
            <p:nvPr/>
          </p:nvSpPr>
          <p:spPr>
            <a:xfrm>
              <a:off x="15475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8"/>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 name="Google Shape;471;p48"/>
          <p:cNvGrpSpPr/>
          <p:nvPr/>
        </p:nvGrpSpPr>
        <p:grpSpPr>
          <a:xfrm>
            <a:off x="1153225" y="1911950"/>
            <a:ext cx="763200" cy="756000"/>
            <a:chOff x="1363700" y="706650"/>
            <a:chExt cx="763200" cy="756000"/>
          </a:xfrm>
        </p:grpSpPr>
        <p:sp>
          <p:nvSpPr>
            <p:cNvPr id="472" name="Google Shape;472;p48"/>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3" name="Google Shape;473;p48"/>
            <p:cNvCxnSpPr>
              <a:endCxn id="472"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74" name="Google Shape;474;p48"/>
            <p:cNvCxnSpPr>
              <a:stCxn id="472"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75" name="Google Shape;475;p48"/>
            <p:cNvSpPr/>
            <p:nvPr/>
          </p:nvSpPr>
          <p:spPr>
            <a:xfrm>
              <a:off x="15475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8"/>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 name="Google Shape;477;p48"/>
          <p:cNvGrpSpPr/>
          <p:nvPr/>
        </p:nvGrpSpPr>
        <p:grpSpPr>
          <a:xfrm>
            <a:off x="3651700" y="1911950"/>
            <a:ext cx="763200" cy="756000"/>
            <a:chOff x="1363700" y="706650"/>
            <a:chExt cx="763200" cy="756000"/>
          </a:xfrm>
        </p:grpSpPr>
        <p:sp>
          <p:nvSpPr>
            <p:cNvPr id="478" name="Google Shape;478;p48"/>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9" name="Google Shape;479;p48"/>
            <p:cNvCxnSpPr>
              <a:endCxn id="478"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80" name="Google Shape;480;p48"/>
            <p:cNvCxnSpPr>
              <a:stCxn id="478"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81" name="Google Shape;481;p48"/>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8"/>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48"/>
          <p:cNvGrpSpPr/>
          <p:nvPr/>
        </p:nvGrpSpPr>
        <p:grpSpPr>
          <a:xfrm>
            <a:off x="511713" y="3223250"/>
            <a:ext cx="763200" cy="756000"/>
            <a:chOff x="1363700" y="706650"/>
            <a:chExt cx="763200" cy="756000"/>
          </a:xfrm>
        </p:grpSpPr>
        <p:sp>
          <p:nvSpPr>
            <p:cNvPr id="484" name="Google Shape;484;p48"/>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5" name="Google Shape;485;p48"/>
            <p:cNvCxnSpPr>
              <a:endCxn id="484"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86" name="Google Shape;486;p48"/>
            <p:cNvCxnSpPr>
              <a:stCxn id="484"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87" name="Google Shape;487;p48"/>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8"/>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48"/>
          <p:cNvGrpSpPr/>
          <p:nvPr/>
        </p:nvGrpSpPr>
        <p:grpSpPr>
          <a:xfrm>
            <a:off x="1752338" y="3223250"/>
            <a:ext cx="763200" cy="756000"/>
            <a:chOff x="1363700" y="706650"/>
            <a:chExt cx="763200" cy="756000"/>
          </a:xfrm>
        </p:grpSpPr>
        <p:sp>
          <p:nvSpPr>
            <p:cNvPr id="490" name="Google Shape;490;p48"/>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 name="Google Shape;491;p48"/>
            <p:cNvCxnSpPr>
              <a:endCxn id="490"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92" name="Google Shape;492;p48"/>
            <p:cNvCxnSpPr>
              <a:stCxn id="490"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93" name="Google Shape;493;p48"/>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8"/>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48"/>
          <p:cNvGrpSpPr/>
          <p:nvPr/>
        </p:nvGrpSpPr>
        <p:grpSpPr>
          <a:xfrm>
            <a:off x="4264938" y="3223250"/>
            <a:ext cx="763200" cy="756000"/>
            <a:chOff x="1363700" y="706650"/>
            <a:chExt cx="763200" cy="756000"/>
          </a:xfrm>
        </p:grpSpPr>
        <p:sp>
          <p:nvSpPr>
            <p:cNvPr id="496" name="Google Shape;496;p48"/>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7" name="Google Shape;497;p48"/>
            <p:cNvCxnSpPr>
              <a:endCxn id="496"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498" name="Google Shape;498;p48"/>
            <p:cNvCxnSpPr>
              <a:stCxn id="496"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499" name="Google Shape;499;p48"/>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8"/>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01" name="Google Shape;501;p48"/>
          <p:cNvCxnSpPr>
            <a:stCxn id="469" idx="2"/>
            <a:endCxn id="472" idx="7"/>
          </p:cNvCxnSpPr>
          <p:nvPr/>
        </p:nvCxnSpPr>
        <p:spPr>
          <a:xfrm flipH="1">
            <a:off x="1805625" y="1264775"/>
            <a:ext cx="674700" cy="757800"/>
          </a:xfrm>
          <a:prstGeom prst="straightConnector1">
            <a:avLst/>
          </a:prstGeom>
          <a:noFill/>
          <a:ln cap="flat" cmpd="sng" w="28575">
            <a:solidFill>
              <a:schemeClr val="dk2"/>
            </a:solidFill>
            <a:prstDash val="solid"/>
            <a:round/>
            <a:headEnd len="med" w="med" type="none"/>
            <a:tailEnd len="med" w="med" type="triangle"/>
          </a:ln>
        </p:spPr>
      </p:cxnSp>
      <p:cxnSp>
        <p:nvCxnSpPr>
          <p:cNvPr id="502" name="Google Shape;502;p48"/>
          <p:cNvCxnSpPr>
            <a:stCxn id="475" idx="7"/>
            <a:endCxn id="484" idx="0"/>
          </p:cNvCxnSpPr>
          <p:nvPr/>
        </p:nvCxnSpPr>
        <p:spPr>
          <a:xfrm flipH="1">
            <a:off x="896877" y="2442148"/>
            <a:ext cx="524700" cy="781200"/>
          </a:xfrm>
          <a:prstGeom prst="straightConnector1">
            <a:avLst/>
          </a:prstGeom>
          <a:noFill/>
          <a:ln cap="flat" cmpd="sng" w="28575">
            <a:solidFill>
              <a:schemeClr val="dk2"/>
            </a:solidFill>
            <a:prstDash val="solid"/>
            <a:round/>
            <a:headEnd len="med" w="med" type="none"/>
            <a:tailEnd len="med" w="med" type="triangle"/>
          </a:ln>
        </p:spPr>
      </p:cxnSp>
      <p:cxnSp>
        <p:nvCxnSpPr>
          <p:cNvPr id="503" name="Google Shape;503;p48"/>
          <p:cNvCxnSpPr>
            <a:stCxn id="476" idx="6"/>
            <a:endCxn id="490" idx="0"/>
          </p:cNvCxnSpPr>
          <p:nvPr/>
        </p:nvCxnSpPr>
        <p:spPr>
          <a:xfrm>
            <a:off x="1739775" y="2477150"/>
            <a:ext cx="397800" cy="746100"/>
          </a:xfrm>
          <a:prstGeom prst="straightConnector1">
            <a:avLst/>
          </a:prstGeom>
          <a:noFill/>
          <a:ln cap="flat" cmpd="sng" w="28575">
            <a:solidFill>
              <a:schemeClr val="dk2"/>
            </a:solidFill>
            <a:prstDash val="solid"/>
            <a:round/>
            <a:headEnd len="med" w="med" type="none"/>
            <a:tailEnd len="med" w="med" type="triangle"/>
          </a:ln>
        </p:spPr>
      </p:cxnSp>
      <p:cxnSp>
        <p:nvCxnSpPr>
          <p:cNvPr id="504" name="Google Shape;504;p48"/>
          <p:cNvCxnSpPr>
            <a:stCxn id="470" idx="6"/>
            <a:endCxn id="478" idx="1"/>
          </p:cNvCxnSpPr>
          <p:nvPr/>
        </p:nvCxnSpPr>
        <p:spPr>
          <a:xfrm>
            <a:off x="2883025" y="1264775"/>
            <a:ext cx="886500" cy="757800"/>
          </a:xfrm>
          <a:prstGeom prst="straightConnector1">
            <a:avLst/>
          </a:prstGeom>
          <a:noFill/>
          <a:ln cap="flat" cmpd="sng" w="28575">
            <a:solidFill>
              <a:schemeClr val="dk2"/>
            </a:solidFill>
            <a:prstDash val="solid"/>
            <a:round/>
            <a:headEnd len="med" w="med" type="none"/>
            <a:tailEnd len="med" w="med" type="triangle"/>
          </a:ln>
        </p:spPr>
      </p:cxnSp>
      <p:cxnSp>
        <p:nvCxnSpPr>
          <p:cNvPr id="505" name="Google Shape;505;p48"/>
          <p:cNvCxnSpPr>
            <a:stCxn id="482" idx="5"/>
            <a:endCxn id="496" idx="0"/>
          </p:cNvCxnSpPr>
          <p:nvPr/>
        </p:nvCxnSpPr>
        <p:spPr>
          <a:xfrm>
            <a:off x="4223752" y="2512152"/>
            <a:ext cx="426300" cy="711000"/>
          </a:xfrm>
          <a:prstGeom prst="straightConnector1">
            <a:avLst/>
          </a:prstGeom>
          <a:noFill/>
          <a:ln cap="flat" cmpd="sng" w="28575">
            <a:solidFill>
              <a:schemeClr val="dk2"/>
            </a:solidFill>
            <a:prstDash val="solid"/>
            <a:round/>
            <a:headEnd len="med" w="med" type="none"/>
            <a:tailEnd len="med" w="med" type="triangle"/>
          </a:ln>
        </p:spPr>
      </p:cxnSp>
      <p:sp>
        <p:nvSpPr>
          <p:cNvPr id="506" name="Google Shape;506;p48"/>
          <p:cNvSpPr txBox="1"/>
          <p:nvPr/>
        </p:nvSpPr>
        <p:spPr>
          <a:xfrm>
            <a:off x="2296475" y="6218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60</a:t>
            </a:r>
            <a:endParaRPr b="1" sz="1800">
              <a:solidFill>
                <a:srgbClr val="3C78D8"/>
              </a:solidFill>
              <a:latin typeface="Roboto Mono"/>
              <a:ea typeface="Roboto Mono"/>
              <a:cs typeface="Roboto Mono"/>
              <a:sym typeface="Roboto Mono"/>
            </a:endParaRPr>
          </a:p>
        </p:txBody>
      </p:sp>
      <p:sp>
        <p:nvSpPr>
          <p:cNvPr id="507" name="Google Shape;507;p48"/>
          <p:cNvSpPr txBox="1"/>
          <p:nvPr/>
        </p:nvSpPr>
        <p:spPr>
          <a:xfrm>
            <a:off x="4264950"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93</a:t>
            </a:r>
            <a:endParaRPr b="1" sz="1800">
              <a:solidFill>
                <a:srgbClr val="3C78D8"/>
              </a:solidFill>
              <a:latin typeface="Roboto Mono"/>
              <a:ea typeface="Roboto Mono"/>
              <a:cs typeface="Roboto Mono"/>
              <a:sym typeface="Roboto Mono"/>
            </a:endParaRPr>
          </a:p>
        </p:txBody>
      </p:sp>
      <p:sp>
        <p:nvSpPr>
          <p:cNvPr id="508" name="Google Shape;508;p48"/>
          <p:cNvSpPr txBox="1"/>
          <p:nvPr/>
        </p:nvSpPr>
        <p:spPr>
          <a:xfrm>
            <a:off x="3651700"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81</a:t>
            </a:r>
            <a:endParaRPr b="1" sz="1800">
              <a:solidFill>
                <a:srgbClr val="3C78D8"/>
              </a:solidFill>
              <a:latin typeface="Roboto Mono"/>
              <a:ea typeface="Roboto Mono"/>
              <a:cs typeface="Roboto Mono"/>
              <a:sym typeface="Roboto Mono"/>
            </a:endParaRPr>
          </a:p>
        </p:txBody>
      </p:sp>
      <p:sp>
        <p:nvSpPr>
          <p:cNvPr id="509" name="Google Shape;509;p48"/>
          <p:cNvSpPr txBox="1"/>
          <p:nvPr/>
        </p:nvSpPr>
        <p:spPr>
          <a:xfrm>
            <a:off x="1752350"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47</a:t>
            </a:r>
            <a:endParaRPr b="1" sz="1800">
              <a:solidFill>
                <a:srgbClr val="3C78D8"/>
              </a:solidFill>
              <a:latin typeface="Roboto Mono"/>
              <a:ea typeface="Roboto Mono"/>
              <a:cs typeface="Roboto Mono"/>
              <a:sym typeface="Roboto Mono"/>
            </a:endParaRPr>
          </a:p>
        </p:txBody>
      </p:sp>
      <p:sp>
        <p:nvSpPr>
          <p:cNvPr id="510" name="Google Shape;510;p48"/>
          <p:cNvSpPr txBox="1"/>
          <p:nvPr/>
        </p:nvSpPr>
        <p:spPr>
          <a:xfrm>
            <a:off x="511725"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10</a:t>
            </a:r>
            <a:endParaRPr b="1" sz="1800">
              <a:solidFill>
                <a:srgbClr val="3C78D8"/>
              </a:solidFill>
              <a:latin typeface="Roboto Mono"/>
              <a:ea typeface="Roboto Mono"/>
              <a:cs typeface="Roboto Mono"/>
              <a:sym typeface="Roboto Mono"/>
            </a:endParaRPr>
          </a:p>
        </p:txBody>
      </p:sp>
      <p:sp>
        <p:nvSpPr>
          <p:cNvPr id="511" name="Google Shape;511;p48"/>
          <p:cNvSpPr txBox="1"/>
          <p:nvPr/>
        </p:nvSpPr>
        <p:spPr>
          <a:xfrm>
            <a:off x="1153225"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33</a:t>
            </a:r>
            <a:endParaRPr b="1" sz="1800">
              <a:solidFill>
                <a:srgbClr val="3C78D8"/>
              </a:solidFill>
              <a:latin typeface="Roboto Mono"/>
              <a:ea typeface="Roboto Mono"/>
              <a:cs typeface="Roboto Mono"/>
              <a:sym typeface="Roboto Mono"/>
            </a:endParaRPr>
          </a:p>
        </p:txBody>
      </p:sp>
      <p:sp>
        <p:nvSpPr>
          <p:cNvPr id="512" name="Google Shape;512;p48"/>
          <p:cNvSpPr txBox="1"/>
          <p:nvPr/>
        </p:nvSpPr>
        <p:spPr>
          <a:xfrm>
            <a:off x="47075" y="109200"/>
            <a:ext cx="16362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BF9000"/>
                </a:solidFill>
                <a:latin typeface="Actor"/>
                <a:ea typeface="Actor"/>
                <a:cs typeface="Actor"/>
                <a:sym typeface="Actor"/>
              </a:rPr>
              <a:t>tree = Empty</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60</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81</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33</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47</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rgbClr val="BF9000"/>
                </a:solidFill>
                <a:latin typeface="Actor"/>
                <a:ea typeface="Actor"/>
                <a:cs typeface="Actor"/>
                <a:sym typeface="Actor"/>
              </a:rPr>
              <a:t>Add 93</a:t>
            </a:r>
            <a:endParaRPr>
              <a:solidFill>
                <a:srgbClr val="BF9000"/>
              </a:solidFill>
              <a:latin typeface="Actor"/>
              <a:ea typeface="Actor"/>
              <a:cs typeface="Actor"/>
              <a:sym typeface="Actor"/>
            </a:endParaRPr>
          </a:p>
          <a:p>
            <a:pPr indent="0" lvl="0" marL="0" rtl="0" algn="l">
              <a:spcBef>
                <a:spcPts val="0"/>
              </a:spcBef>
              <a:spcAft>
                <a:spcPts val="0"/>
              </a:spcAft>
              <a:buNone/>
            </a:pPr>
            <a:r>
              <a:rPr lang="en">
                <a:solidFill>
                  <a:schemeClr val="accent5"/>
                </a:solidFill>
                <a:latin typeface="Actor"/>
                <a:ea typeface="Actor"/>
                <a:cs typeface="Actor"/>
                <a:sym typeface="Actor"/>
              </a:rPr>
              <a:t>Add 10</a:t>
            </a:r>
            <a:endParaRPr>
              <a:solidFill>
                <a:schemeClr val="accent5"/>
              </a:solidFill>
              <a:latin typeface="Actor"/>
              <a:ea typeface="Actor"/>
              <a:cs typeface="Actor"/>
              <a:sym typeface="Actor"/>
            </a:endParaRPr>
          </a:p>
          <a:p>
            <a:pPr indent="0" lvl="0" marL="0" rtl="0" algn="l">
              <a:spcBef>
                <a:spcPts val="0"/>
              </a:spcBef>
              <a:spcAft>
                <a:spcPts val="0"/>
              </a:spcAft>
              <a:buNone/>
            </a:pPr>
            <a:r>
              <a:t/>
            </a:r>
            <a:endParaRPr>
              <a:solidFill>
                <a:schemeClr val="accent5"/>
              </a:solidFill>
              <a:latin typeface="Actor"/>
              <a:ea typeface="Actor"/>
              <a:cs typeface="Actor"/>
              <a:sym typeface="Acto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grpSp>
        <p:nvGrpSpPr>
          <p:cNvPr id="517" name="Google Shape;517;p49"/>
          <p:cNvGrpSpPr/>
          <p:nvPr/>
        </p:nvGrpSpPr>
        <p:grpSpPr>
          <a:xfrm>
            <a:off x="2296475" y="699575"/>
            <a:ext cx="763200" cy="756000"/>
            <a:chOff x="1363700" y="706650"/>
            <a:chExt cx="763200" cy="756000"/>
          </a:xfrm>
        </p:grpSpPr>
        <p:sp>
          <p:nvSpPr>
            <p:cNvPr id="518" name="Google Shape;518;p49"/>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 name="Google Shape;519;p49"/>
            <p:cNvCxnSpPr>
              <a:endCxn id="518"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520" name="Google Shape;520;p49"/>
            <p:cNvCxnSpPr>
              <a:stCxn id="518"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521" name="Google Shape;521;p49"/>
            <p:cNvSpPr/>
            <p:nvPr/>
          </p:nvSpPr>
          <p:spPr>
            <a:xfrm>
              <a:off x="15475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9"/>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49"/>
          <p:cNvGrpSpPr/>
          <p:nvPr/>
        </p:nvGrpSpPr>
        <p:grpSpPr>
          <a:xfrm>
            <a:off x="1153225" y="1911950"/>
            <a:ext cx="763200" cy="756000"/>
            <a:chOff x="1363700" y="706650"/>
            <a:chExt cx="763200" cy="756000"/>
          </a:xfrm>
        </p:grpSpPr>
        <p:sp>
          <p:nvSpPr>
            <p:cNvPr id="524" name="Google Shape;524;p49"/>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5" name="Google Shape;525;p49"/>
            <p:cNvCxnSpPr>
              <a:endCxn id="524"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526" name="Google Shape;526;p49"/>
            <p:cNvCxnSpPr>
              <a:stCxn id="524"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527" name="Google Shape;527;p49"/>
            <p:cNvSpPr/>
            <p:nvPr/>
          </p:nvSpPr>
          <p:spPr>
            <a:xfrm>
              <a:off x="15475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9"/>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49"/>
          <p:cNvGrpSpPr/>
          <p:nvPr/>
        </p:nvGrpSpPr>
        <p:grpSpPr>
          <a:xfrm>
            <a:off x="3651700" y="1911950"/>
            <a:ext cx="763200" cy="756000"/>
            <a:chOff x="1363700" y="706650"/>
            <a:chExt cx="763200" cy="756000"/>
          </a:xfrm>
        </p:grpSpPr>
        <p:sp>
          <p:nvSpPr>
            <p:cNvPr id="530" name="Google Shape;530;p49"/>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1" name="Google Shape;531;p49"/>
            <p:cNvCxnSpPr>
              <a:endCxn id="530"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532" name="Google Shape;532;p49"/>
            <p:cNvCxnSpPr>
              <a:stCxn id="530"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533" name="Google Shape;533;p49"/>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9"/>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49"/>
          <p:cNvGrpSpPr/>
          <p:nvPr/>
        </p:nvGrpSpPr>
        <p:grpSpPr>
          <a:xfrm>
            <a:off x="511713" y="3223250"/>
            <a:ext cx="763200" cy="756000"/>
            <a:chOff x="1363700" y="706650"/>
            <a:chExt cx="763200" cy="756000"/>
          </a:xfrm>
        </p:grpSpPr>
        <p:sp>
          <p:nvSpPr>
            <p:cNvPr id="536" name="Google Shape;536;p49"/>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7" name="Google Shape;537;p49"/>
            <p:cNvCxnSpPr>
              <a:endCxn id="536"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538" name="Google Shape;538;p49"/>
            <p:cNvCxnSpPr>
              <a:stCxn id="536"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539" name="Google Shape;539;p49"/>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9"/>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49"/>
          <p:cNvGrpSpPr/>
          <p:nvPr/>
        </p:nvGrpSpPr>
        <p:grpSpPr>
          <a:xfrm>
            <a:off x="1752338" y="3223250"/>
            <a:ext cx="763200" cy="756000"/>
            <a:chOff x="1363700" y="706650"/>
            <a:chExt cx="763200" cy="756000"/>
          </a:xfrm>
        </p:grpSpPr>
        <p:sp>
          <p:nvSpPr>
            <p:cNvPr id="542" name="Google Shape;542;p49"/>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 name="Google Shape;543;p49"/>
            <p:cNvCxnSpPr>
              <a:endCxn id="542"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544" name="Google Shape;544;p49"/>
            <p:cNvCxnSpPr>
              <a:stCxn id="542"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545" name="Google Shape;545;p49"/>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9"/>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49"/>
          <p:cNvGrpSpPr/>
          <p:nvPr/>
        </p:nvGrpSpPr>
        <p:grpSpPr>
          <a:xfrm>
            <a:off x="4264938" y="3223250"/>
            <a:ext cx="763200" cy="756000"/>
            <a:chOff x="1363700" y="706650"/>
            <a:chExt cx="763200" cy="756000"/>
          </a:xfrm>
        </p:grpSpPr>
        <p:sp>
          <p:nvSpPr>
            <p:cNvPr id="548" name="Google Shape;548;p49"/>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 name="Google Shape;549;p49"/>
            <p:cNvCxnSpPr>
              <a:endCxn id="548"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550" name="Google Shape;550;p49"/>
            <p:cNvCxnSpPr>
              <a:stCxn id="548"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551" name="Google Shape;551;p49"/>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9"/>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3" name="Google Shape;553;p49"/>
          <p:cNvCxnSpPr>
            <a:stCxn id="521" idx="2"/>
            <a:endCxn id="524" idx="7"/>
          </p:cNvCxnSpPr>
          <p:nvPr/>
        </p:nvCxnSpPr>
        <p:spPr>
          <a:xfrm flipH="1">
            <a:off x="1805625" y="1264775"/>
            <a:ext cx="674700" cy="757800"/>
          </a:xfrm>
          <a:prstGeom prst="straightConnector1">
            <a:avLst/>
          </a:prstGeom>
          <a:noFill/>
          <a:ln cap="flat" cmpd="sng" w="28575">
            <a:solidFill>
              <a:schemeClr val="dk2"/>
            </a:solidFill>
            <a:prstDash val="solid"/>
            <a:round/>
            <a:headEnd len="med" w="med" type="none"/>
            <a:tailEnd len="med" w="med" type="triangle"/>
          </a:ln>
        </p:spPr>
      </p:cxnSp>
      <p:cxnSp>
        <p:nvCxnSpPr>
          <p:cNvPr id="554" name="Google Shape;554;p49"/>
          <p:cNvCxnSpPr>
            <a:stCxn id="527" idx="7"/>
            <a:endCxn id="536" idx="0"/>
          </p:cNvCxnSpPr>
          <p:nvPr/>
        </p:nvCxnSpPr>
        <p:spPr>
          <a:xfrm flipH="1">
            <a:off x="896877" y="2442148"/>
            <a:ext cx="524700" cy="781200"/>
          </a:xfrm>
          <a:prstGeom prst="straightConnector1">
            <a:avLst/>
          </a:prstGeom>
          <a:noFill/>
          <a:ln cap="flat" cmpd="sng" w="28575">
            <a:solidFill>
              <a:schemeClr val="dk2"/>
            </a:solidFill>
            <a:prstDash val="solid"/>
            <a:round/>
            <a:headEnd len="med" w="med" type="none"/>
            <a:tailEnd len="med" w="med" type="triangle"/>
          </a:ln>
        </p:spPr>
      </p:cxnSp>
      <p:cxnSp>
        <p:nvCxnSpPr>
          <p:cNvPr id="555" name="Google Shape;555;p49"/>
          <p:cNvCxnSpPr>
            <a:stCxn id="528" idx="6"/>
            <a:endCxn id="542" idx="0"/>
          </p:cNvCxnSpPr>
          <p:nvPr/>
        </p:nvCxnSpPr>
        <p:spPr>
          <a:xfrm>
            <a:off x="1739775" y="2477150"/>
            <a:ext cx="397800" cy="746100"/>
          </a:xfrm>
          <a:prstGeom prst="straightConnector1">
            <a:avLst/>
          </a:prstGeom>
          <a:noFill/>
          <a:ln cap="flat" cmpd="sng" w="28575">
            <a:solidFill>
              <a:schemeClr val="dk2"/>
            </a:solidFill>
            <a:prstDash val="solid"/>
            <a:round/>
            <a:headEnd len="med" w="med" type="none"/>
            <a:tailEnd len="med" w="med" type="triangle"/>
          </a:ln>
        </p:spPr>
      </p:cxnSp>
      <p:cxnSp>
        <p:nvCxnSpPr>
          <p:cNvPr id="556" name="Google Shape;556;p49"/>
          <p:cNvCxnSpPr>
            <a:stCxn id="522" idx="6"/>
            <a:endCxn id="530" idx="1"/>
          </p:cNvCxnSpPr>
          <p:nvPr/>
        </p:nvCxnSpPr>
        <p:spPr>
          <a:xfrm>
            <a:off x="2883025" y="1264775"/>
            <a:ext cx="886500" cy="757800"/>
          </a:xfrm>
          <a:prstGeom prst="straightConnector1">
            <a:avLst/>
          </a:prstGeom>
          <a:noFill/>
          <a:ln cap="flat" cmpd="sng" w="28575">
            <a:solidFill>
              <a:schemeClr val="dk2"/>
            </a:solidFill>
            <a:prstDash val="solid"/>
            <a:round/>
            <a:headEnd len="med" w="med" type="none"/>
            <a:tailEnd len="med" w="med" type="triangle"/>
          </a:ln>
        </p:spPr>
      </p:cxnSp>
      <p:cxnSp>
        <p:nvCxnSpPr>
          <p:cNvPr id="557" name="Google Shape;557;p49"/>
          <p:cNvCxnSpPr>
            <a:stCxn id="534" idx="5"/>
            <a:endCxn id="548" idx="0"/>
          </p:cNvCxnSpPr>
          <p:nvPr/>
        </p:nvCxnSpPr>
        <p:spPr>
          <a:xfrm>
            <a:off x="4223752" y="2512152"/>
            <a:ext cx="426300" cy="711000"/>
          </a:xfrm>
          <a:prstGeom prst="straightConnector1">
            <a:avLst/>
          </a:prstGeom>
          <a:noFill/>
          <a:ln cap="flat" cmpd="sng" w="28575">
            <a:solidFill>
              <a:schemeClr val="dk2"/>
            </a:solidFill>
            <a:prstDash val="solid"/>
            <a:round/>
            <a:headEnd len="med" w="med" type="none"/>
            <a:tailEnd len="med" w="med" type="triangle"/>
          </a:ln>
        </p:spPr>
      </p:cxnSp>
      <p:sp>
        <p:nvSpPr>
          <p:cNvPr id="558" name="Google Shape;558;p49"/>
          <p:cNvSpPr txBox="1"/>
          <p:nvPr/>
        </p:nvSpPr>
        <p:spPr>
          <a:xfrm>
            <a:off x="2296475" y="6218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60</a:t>
            </a:r>
            <a:endParaRPr b="1" sz="1800">
              <a:solidFill>
                <a:srgbClr val="3C78D8"/>
              </a:solidFill>
              <a:latin typeface="Roboto Mono"/>
              <a:ea typeface="Roboto Mono"/>
              <a:cs typeface="Roboto Mono"/>
              <a:sym typeface="Roboto Mono"/>
            </a:endParaRPr>
          </a:p>
        </p:txBody>
      </p:sp>
      <p:sp>
        <p:nvSpPr>
          <p:cNvPr id="559" name="Google Shape;559;p49"/>
          <p:cNvSpPr txBox="1"/>
          <p:nvPr/>
        </p:nvSpPr>
        <p:spPr>
          <a:xfrm>
            <a:off x="4264950"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93</a:t>
            </a:r>
            <a:endParaRPr b="1" sz="1800">
              <a:solidFill>
                <a:srgbClr val="3C78D8"/>
              </a:solidFill>
              <a:latin typeface="Roboto Mono"/>
              <a:ea typeface="Roboto Mono"/>
              <a:cs typeface="Roboto Mono"/>
              <a:sym typeface="Roboto Mono"/>
            </a:endParaRPr>
          </a:p>
        </p:txBody>
      </p:sp>
      <p:sp>
        <p:nvSpPr>
          <p:cNvPr id="560" name="Google Shape;560;p49"/>
          <p:cNvSpPr txBox="1"/>
          <p:nvPr/>
        </p:nvSpPr>
        <p:spPr>
          <a:xfrm>
            <a:off x="3651700"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81</a:t>
            </a:r>
            <a:endParaRPr b="1" sz="1800">
              <a:solidFill>
                <a:srgbClr val="3C78D8"/>
              </a:solidFill>
              <a:latin typeface="Roboto Mono"/>
              <a:ea typeface="Roboto Mono"/>
              <a:cs typeface="Roboto Mono"/>
              <a:sym typeface="Roboto Mono"/>
            </a:endParaRPr>
          </a:p>
        </p:txBody>
      </p:sp>
      <p:sp>
        <p:nvSpPr>
          <p:cNvPr id="561" name="Google Shape;561;p49"/>
          <p:cNvSpPr txBox="1"/>
          <p:nvPr/>
        </p:nvSpPr>
        <p:spPr>
          <a:xfrm>
            <a:off x="1752350"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47</a:t>
            </a:r>
            <a:endParaRPr b="1" sz="1800">
              <a:solidFill>
                <a:srgbClr val="3C78D8"/>
              </a:solidFill>
              <a:latin typeface="Roboto Mono"/>
              <a:ea typeface="Roboto Mono"/>
              <a:cs typeface="Roboto Mono"/>
              <a:sym typeface="Roboto Mono"/>
            </a:endParaRPr>
          </a:p>
        </p:txBody>
      </p:sp>
      <p:sp>
        <p:nvSpPr>
          <p:cNvPr id="562" name="Google Shape;562;p49"/>
          <p:cNvSpPr txBox="1"/>
          <p:nvPr/>
        </p:nvSpPr>
        <p:spPr>
          <a:xfrm>
            <a:off x="511725"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10</a:t>
            </a:r>
            <a:endParaRPr b="1" sz="1800">
              <a:solidFill>
                <a:srgbClr val="3C78D8"/>
              </a:solidFill>
              <a:latin typeface="Roboto Mono"/>
              <a:ea typeface="Roboto Mono"/>
              <a:cs typeface="Roboto Mono"/>
              <a:sym typeface="Roboto Mono"/>
            </a:endParaRPr>
          </a:p>
        </p:txBody>
      </p:sp>
      <p:sp>
        <p:nvSpPr>
          <p:cNvPr id="563" name="Google Shape;563;p49"/>
          <p:cNvSpPr txBox="1"/>
          <p:nvPr/>
        </p:nvSpPr>
        <p:spPr>
          <a:xfrm>
            <a:off x="1153225"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33</a:t>
            </a:r>
            <a:endParaRPr b="1" sz="1800">
              <a:solidFill>
                <a:srgbClr val="3C78D8"/>
              </a:solidFill>
              <a:latin typeface="Roboto Mono"/>
              <a:ea typeface="Roboto Mono"/>
              <a:cs typeface="Roboto Mono"/>
              <a:sym typeface="Roboto Mono"/>
            </a:endParaRPr>
          </a:p>
        </p:txBody>
      </p:sp>
      <p:sp>
        <p:nvSpPr>
          <p:cNvPr id="564" name="Google Shape;564;p49"/>
          <p:cNvSpPr txBox="1"/>
          <p:nvPr/>
        </p:nvSpPr>
        <p:spPr>
          <a:xfrm>
            <a:off x="5957025" y="445175"/>
            <a:ext cx="2939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accent6"/>
                </a:solidFill>
                <a:latin typeface="Actor"/>
                <a:ea typeface="Actor"/>
                <a:cs typeface="Actor"/>
                <a:sym typeface="Actor"/>
              </a:rPr>
              <a:t>A Tree is:</a:t>
            </a:r>
            <a:endParaRPr b="1" sz="1900">
              <a:solidFill>
                <a:schemeClr val="accent6"/>
              </a:solidFill>
              <a:latin typeface="Actor"/>
              <a:ea typeface="Actor"/>
              <a:cs typeface="Actor"/>
              <a:sym typeface="Actor"/>
            </a:endParaRPr>
          </a:p>
        </p:txBody>
      </p:sp>
      <p:sp>
        <p:nvSpPr>
          <p:cNvPr id="565" name="Google Shape;565;p49"/>
          <p:cNvSpPr txBox="1"/>
          <p:nvPr/>
        </p:nvSpPr>
        <p:spPr>
          <a:xfrm>
            <a:off x="5957025" y="1083550"/>
            <a:ext cx="29397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accent6"/>
                </a:solidFill>
                <a:latin typeface="Actor"/>
                <a:ea typeface="Actor"/>
                <a:cs typeface="Actor"/>
                <a:sym typeface="Actor"/>
              </a:rPr>
              <a:t>Value: 		(integer)</a:t>
            </a:r>
            <a:endParaRPr sz="1900">
              <a:solidFill>
                <a:schemeClr val="accent6"/>
              </a:solidFill>
              <a:latin typeface="Actor"/>
              <a:ea typeface="Actor"/>
              <a:cs typeface="Actor"/>
              <a:sym typeface="Actor"/>
            </a:endParaRPr>
          </a:p>
          <a:p>
            <a:pPr indent="0" lvl="0" marL="0" rtl="0" algn="l">
              <a:spcBef>
                <a:spcPts val="0"/>
              </a:spcBef>
              <a:spcAft>
                <a:spcPts val="0"/>
              </a:spcAft>
              <a:buNone/>
            </a:pPr>
            <a:r>
              <a:rPr lang="en" sz="1900">
                <a:solidFill>
                  <a:schemeClr val="accent6"/>
                </a:solidFill>
                <a:latin typeface="Actor"/>
                <a:ea typeface="Actor"/>
                <a:cs typeface="Actor"/>
                <a:sym typeface="Actor"/>
              </a:rPr>
              <a:t>Left child: 	Tree</a:t>
            </a:r>
            <a:endParaRPr sz="1900">
              <a:solidFill>
                <a:schemeClr val="accent6"/>
              </a:solidFill>
              <a:latin typeface="Actor"/>
              <a:ea typeface="Actor"/>
              <a:cs typeface="Actor"/>
              <a:sym typeface="Actor"/>
            </a:endParaRPr>
          </a:p>
          <a:p>
            <a:pPr indent="0" lvl="0" marL="0" rtl="0" algn="l">
              <a:spcBef>
                <a:spcPts val="0"/>
              </a:spcBef>
              <a:spcAft>
                <a:spcPts val="0"/>
              </a:spcAft>
              <a:buNone/>
            </a:pPr>
            <a:r>
              <a:rPr lang="en" sz="1900">
                <a:solidFill>
                  <a:schemeClr val="accent6"/>
                </a:solidFill>
                <a:latin typeface="Actor"/>
                <a:ea typeface="Actor"/>
                <a:cs typeface="Actor"/>
                <a:sym typeface="Actor"/>
              </a:rPr>
              <a:t>Right child:	Tree</a:t>
            </a:r>
            <a:endParaRPr sz="1900">
              <a:solidFill>
                <a:schemeClr val="accent6"/>
              </a:solidFill>
              <a:latin typeface="Actor"/>
              <a:ea typeface="Actor"/>
              <a:cs typeface="Actor"/>
              <a:sym typeface="Actor"/>
            </a:endParaRPr>
          </a:p>
        </p:txBody>
      </p:sp>
      <p:sp>
        <p:nvSpPr>
          <p:cNvPr id="566" name="Google Shape;566;p49"/>
          <p:cNvSpPr txBox="1"/>
          <p:nvPr/>
        </p:nvSpPr>
        <p:spPr>
          <a:xfrm>
            <a:off x="5957025" y="2594250"/>
            <a:ext cx="2939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accent6"/>
                </a:solidFill>
                <a:latin typeface="Actor"/>
                <a:ea typeface="Actor"/>
                <a:cs typeface="Actor"/>
                <a:sym typeface="Actor"/>
              </a:rPr>
              <a:t>Empty</a:t>
            </a:r>
            <a:endParaRPr sz="1900">
              <a:solidFill>
                <a:schemeClr val="accent6"/>
              </a:solidFill>
              <a:latin typeface="Actor"/>
              <a:ea typeface="Actor"/>
              <a:cs typeface="Actor"/>
              <a:sym typeface="Actor"/>
            </a:endParaRPr>
          </a:p>
        </p:txBody>
      </p:sp>
      <p:sp>
        <p:nvSpPr>
          <p:cNvPr id="567" name="Google Shape;567;p49"/>
          <p:cNvSpPr txBox="1"/>
          <p:nvPr/>
        </p:nvSpPr>
        <p:spPr>
          <a:xfrm>
            <a:off x="5776625" y="2127650"/>
            <a:ext cx="1972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900">
                <a:solidFill>
                  <a:srgbClr val="E8E209"/>
                </a:solidFill>
                <a:latin typeface="Caveat"/>
                <a:ea typeface="Caveat"/>
                <a:cs typeface="Caveat"/>
                <a:sym typeface="Caveat"/>
              </a:rPr>
              <a:t>-or-</a:t>
            </a:r>
            <a:endParaRPr i="1" sz="1900">
              <a:solidFill>
                <a:srgbClr val="E8E209"/>
              </a:solidFill>
              <a:latin typeface="Caveat"/>
              <a:ea typeface="Caveat"/>
              <a:cs typeface="Caveat"/>
              <a:sym typeface="Cavea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50"/>
          <p:cNvSpPr/>
          <p:nvPr/>
        </p:nvSpPr>
        <p:spPr>
          <a:xfrm>
            <a:off x="183725" y="346250"/>
            <a:ext cx="5321100" cy="4211700"/>
          </a:xfrm>
          <a:prstGeom prst="roundRect">
            <a:avLst>
              <a:gd fmla="val 16667" name="adj"/>
            </a:avLst>
          </a:prstGeom>
          <a:solidFill>
            <a:srgbClr val="674EA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0"/>
          <p:cNvSpPr/>
          <p:nvPr/>
        </p:nvSpPr>
        <p:spPr>
          <a:xfrm>
            <a:off x="3413100" y="1845550"/>
            <a:ext cx="1766700" cy="2415300"/>
          </a:xfrm>
          <a:prstGeom prst="roundRect">
            <a:avLst>
              <a:gd fmla="val 16667" name="adj"/>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0"/>
          <p:cNvSpPr/>
          <p:nvPr/>
        </p:nvSpPr>
        <p:spPr>
          <a:xfrm>
            <a:off x="336125" y="1845550"/>
            <a:ext cx="2448000" cy="2415300"/>
          </a:xfrm>
          <a:prstGeom prst="roundRect">
            <a:avLst>
              <a:gd fmla="val 16667" name="adj"/>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 name="Google Shape;575;p50"/>
          <p:cNvGrpSpPr/>
          <p:nvPr/>
        </p:nvGrpSpPr>
        <p:grpSpPr>
          <a:xfrm>
            <a:off x="377474" y="3092125"/>
            <a:ext cx="4741425" cy="983875"/>
            <a:chOff x="377474" y="3092125"/>
            <a:chExt cx="4741425" cy="983875"/>
          </a:xfrm>
        </p:grpSpPr>
        <p:sp>
          <p:nvSpPr>
            <p:cNvPr id="576" name="Google Shape;576;p50"/>
            <p:cNvSpPr/>
            <p:nvPr/>
          </p:nvSpPr>
          <p:spPr>
            <a:xfrm>
              <a:off x="1627124" y="3126500"/>
              <a:ext cx="1031700" cy="949500"/>
            </a:xfrm>
            <a:prstGeom prst="roundRect">
              <a:avLst>
                <a:gd fmla="val 16667" name="adj"/>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0"/>
            <p:cNvSpPr/>
            <p:nvPr/>
          </p:nvSpPr>
          <p:spPr>
            <a:xfrm>
              <a:off x="377474" y="3126500"/>
              <a:ext cx="1031700" cy="949500"/>
            </a:xfrm>
            <a:prstGeom prst="roundRect">
              <a:avLst>
                <a:gd fmla="val 16667" name="adj"/>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0"/>
            <p:cNvSpPr/>
            <p:nvPr/>
          </p:nvSpPr>
          <p:spPr>
            <a:xfrm>
              <a:off x="4087199" y="3092125"/>
              <a:ext cx="1031700" cy="949500"/>
            </a:xfrm>
            <a:prstGeom prst="roundRect">
              <a:avLst>
                <a:gd fmla="val 16667" name="adj"/>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50"/>
          <p:cNvGrpSpPr/>
          <p:nvPr/>
        </p:nvGrpSpPr>
        <p:grpSpPr>
          <a:xfrm>
            <a:off x="2296475" y="699575"/>
            <a:ext cx="763200" cy="756000"/>
            <a:chOff x="1363700" y="706650"/>
            <a:chExt cx="763200" cy="756000"/>
          </a:xfrm>
        </p:grpSpPr>
        <p:sp>
          <p:nvSpPr>
            <p:cNvPr id="580" name="Google Shape;580;p50"/>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1" name="Google Shape;581;p50"/>
            <p:cNvCxnSpPr>
              <a:endCxn id="580"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582" name="Google Shape;582;p50"/>
            <p:cNvCxnSpPr>
              <a:stCxn id="580"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583" name="Google Shape;583;p50"/>
            <p:cNvSpPr/>
            <p:nvPr/>
          </p:nvSpPr>
          <p:spPr>
            <a:xfrm>
              <a:off x="15475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0"/>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 name="Google Shape;585;p50"/>
          <p:cNvGrpSpPr/>
          <p:nvPr/>
        </p:nvGrpSpPr>
        <p:grpSpPr>
          <a:xfrm>
            <a:off x="1153225" y="1911950"/>
            <a:ext cx="763200" cy="756000"/>
            <a:chOff x="1363700" y="706650"/>
            <a:chExt cx="763200" cy="756000"/>
          </a:xfrm>
        </p:grpSpPr>
        <p:sp>
          <p:nvSpPr>
            <p:cNvPr id="586" name="Google Shape;586;p50"/>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7" name="Google Shape;587;p50"/>
            <p:cNvCxnSpPr>
              <a:endCxn id="586"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588" name="Google Shape;588;p50"/>
            <p:cNvCxnSpPr>
              <a:stCxn id="586"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589" name="Google Shape;589;p50"/>
            <p:cNvSpPr/>
            <p:nvPr/>
          </p:nvSpPr>
          <p:spPr>
            <a:xfrm>
              <a:off x="15475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0"/>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 name="Google Shape;591;p50"/>
          <p:cNvGrpSpPr/>
          <p:nvPr/>
        </p:nvGrpSpPr>
        <p:grpSpPr>
          <a:xfrm>
            <a:off x="3651700" y="1911950"/>
            <a:ext cx="763200" cy="756000"/>
            <a:chOff x="1363700" y="706650"/>
            <a:chExt cx="763200" cy="756000"/>
          </a:xfrm>
        </p:grpSpPr>
        <p:sp>
          <p:nvSpPr>
            <p:cNvPr id="592" name="Google Shape;592;p50"/>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 name="Google Shape;593;p50"/>
            <p:cNvCxnSpPr>
              <a:endCxn id="592"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594" name="Google Shape;594;p50"/>
            <p:cNvCxnSpPr>
              <a:stCxn id="592"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595" name="Google Shape;595;p50"/>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0"/>
            <p:cNvSpPr/>
            <p:nvPr/>
          </p:nvSpPr>
          <p:spPr>
            <a:xfrm>
              <a:off x="1851250" y="1222350"/>
              <a:ext cx="99000" cy="990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50"/>
          <p:cNvGrpSpPr/>
          <p:nvPr/>
        </p:nvGrpSpPr>
        <p:grpSpPr>
          <a:xfrm>
            <a:off x="511713" y="3223250"/>
            <a:ext cx="763200" cy="756000"/>
            <a:chOff x="1363700" y="706650"/>
            <a:chExt cx="763200" cy="756000"/>
          </a:xfrm>
        </p:grpSpPr>
        <p:sp>
          <p:nvSpPr>
            <p:cNvPr id="598" name="Google Shape;598;p50"/>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9" name="Google Shape;599;p50"/>
            <p:cNvCxnSpPr>
              <a:endCxn id="598"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600" name="Google Shape;600;p50"/>
            <p:cNvCxnSpPr>
              <a:stCxn id="598"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601" name="Google Shape;601;p50"/>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0"/>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50"/>
          <p:cNvGrpSpPr/>
          <p:nvPr/>
        </p:nvGrpSpPr>
        <p:grpSpPr>
          <a:xfrm>
            <a:off x="1752338" y="3223250"/>
            <a:ext cx="763200" cy="756000"/>
            <a:chOff x="1363700" y="706650"/>
            <a:chExt cx="763200" cy="756000"/>
          </a:xfrm>
        </p:grpSpPr>
        <p:sp>
          <p:nvSpPr>
            <p:cNvPr id="604" name="Google Shape;604;p50"/>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 name="Google Shape;605;p50"/>
            <p:cNvCxnSpPr>
              <a:endCxn id="604"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606" name="Google Shape;606;p50"/>
            <p:cNvCxnSpPr>
              <a:stCxn id="604"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607" name="Google Shape;607;p50"/>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0"/>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50"/>
          <p:cNvGrpSpPr/>
          <p:nvPr/>
        </p:nvGrpSpPr>
        <p:grpSpPr>
          <a:xfrm>
            <a:off x="4264938" y="3223250"/>
            <a:ext cx="763200" cy="756000"/>
            <a:chOff x="1363700" y="706650"/>
            <a:chExt cx="763200" cy="756000"/>
          </a:xfrm>
        </p:grpSpPr>
        <p:sp>
          <p:nvSpPr>
            <p:cNvPr id="610" name="Google Shape;610;p50"/>
            <p:cNvSpPr/>
            <p:nvPr/>
          </p:nvSpPr>
          <p:spPr>
            <a:xfrm>
              <a:off x="1370900" y="706650"/>
              <a:ext cx="756000" cy="75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 name="Google Shape;611;p50"/>
            <p:cNvCxnSpPr>
              <a:endCxn id="610" idx="6"/>
            </p:cNvCxnSpPr>
            <p:nvPr/>
          </p:nvCxnSpPr>
          <p:spPr>
            <a:xfrm flipH="1" rot="10800000">
              <a:off x="1363700" y="1084650"/>
              <a:ext cx="763200" cy="3600"/>
            </a:xfrm>
            <a:prstGeom prst="straightConnector1">
              <a:avLst/>
            </a:prstGeom>
            <a:noFill/>
            <a:ln cap="flat" cmpd="sng" w="19050">
              <a:solidFill>
                <a:schemeClr val="dk2"/>
              </a:solidFill>
              <a:prstDash val="solid"/>
              <a:round/>
              <a:headEnd len="med" w="med" type="none"/>
              <a:tailEnd len="med" w="med" type="none"/>
            </a:ln>
          </p:spPr>
        </p:cxnSp>
        <p:cxnSp>
          <p:nvCxnSpPr>
            <p:cNvPr id="612" name="Google Shape;612;p50"/>
            <p:cNvCxnSpPr>
              <a:stCxn id="610" idx="4"/>
            </p:cNvCxnSpPr>
            <p:nvPr/>
          </p:nvCxnSpPr>
          <p:spPr>
            <a:xfrm rot="10800000">
              <a:off x="1748900" y="1081050"/>
              <a:ext cx="0" cy="381600"/>
            </a:xfrm>
            <a:prstGeom prst="straightConnector1">
              <a:avLst/>
            </a:prstGeom>
            <a:noFill/>
            <a:ln cap="flat" cmpd="sng" w="19050">
              <a:solidFill>
                <a:schemeClr val="dk2"/>
              </a:solidFill>
              <a:prstDash val="solid"/>
              <a:round/>
              <a:headEnd len="med" w="med" type="none"/>
              <a:tailEnd len="med" w="med" type="none"/>
            </a:ln>
          </p:spPr>
        </p:cxnSp>
        <p:sp>
          <p:nvSpPr>
            <p:cNvPr id="613" name="Google Shape;613;p50"/>
            <p:cNvSpPr/>
            <p:nvPr/>
          </p:nvSpPr>
          <p:spPr>
            <a:xfrm>
              <a:off x="15475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0"/>
            <p:cNvSpPr/>
            <p:nvPr/>
          </p:nvSpPr>
          <p:spPr>
            <a:xfrm>
              <a:off x="1851250" y="1222350"/>
              <a:ext cx="99000" cy="99000"/>
            </a:xfrm>
            <a:prstGeom prst="ellipse">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50"/>
          <p:cNvSpPr/>
          <p:nvPr/>
        </p:nvSpPr>
        <p:spPr>
          <a:xfrm>
            <a:off x="3769525" y="2357800"/>
            <a:ext cx="271800" cy="264600"/>
          </a:xfrm>
          <a:prstGeom prst="roundRect">
            <a:avLst>
              <a:gd fmla="val 16667" name="adj"/>
            </a:avLst>
          </a:prstGeom>
          <a:solidFill>
            <a:srgbClr val="F4CCCC">
              <a:alpha val="443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0"/>
          <p:cNvSpPr/>
          <p:nvPr/>
        </p:nvSpPr>
        <p:spPr>
          <a:xfrm>
            <a:off x="625075" y="3659375"/>
            <a:ext cx="271800" cy="264600"/>
          </a:xfrm>
          <a:prstGeom prst="roundRect">
            <a:avLst>
              <a:gd fmla="val 16667" name="adj"/>
            </a:avLst>
          </a:prstGeom>
          <a:solidFill>
            <a:srgbClr val="F4CCCC">
              <a:alpha val="443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0"/>
          <p:cNvSpPr/>
          <p:nvPr/>
        </p:nvSpPr>
        <p:spPr>
          <a:xfrm>
            <a:off x="896875" y="3659375"/>
            <a:ext cx="271800" cy="264600"/>
          </a:xfrm>
          <a:prstGeom prst="roundRect">
            <a:avLst>
              <a:gd fmla="val 16667" name="adj"/>
            </a:avLst>
          </a:prstGeom>
          <a:solidFill>
            <a:srgbClr val="F4CCCC">
              <a:alpha val="443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0"/>
          <p:cNvSpPr/>
          <p:nvPr/>
        </p:nvSpPr>
        <p:spPr>
          <a:xfrm>
            <a:off x="1865775" y="3659375"/>
            <a:ext cx="271800" cy="264600"/>
          </a:xfrm>
          <a:prstGeom prst="roundRect">
            <a:avLst>
              <a:gd fmla="val 16667" name="adj"/>
            </a:avLst>
          </a:prstGeom>
          <a:solidFill>
            <a:srgbClr val="F4CCCC">
              <a:alpha val="443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0"/>
          <p:cNvSpPr/>
          <p:nvPr/>
        </p:nvSpPr>
        <p:spPr>
          <a:xfrm>
            <a:off x="2154988" y="3659375"/>
            <a:ext cx="271800" cy="264600"/>
          </a:xfrm>
          <a:prstGeom prst="roundRect">
            <a:avLst>
              <a:gd fmla="val 16667" name="adj"/>
            </a:avLst>
          </a:prstGeom>
          <a:solidFill>
            <a:srgbClr val="F4CCCC">
              <a:alpha val="443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0"/>
          <p:cNvSpPr/>
          <p:nvPr/>
        </p:nvSpPr>
        <p:spPr>
          <a:xfrm>
            <a:off x="4378238" y="3650350"/>
            <a:ext cx="271800" cy="264600"/>
          </a:xfrm>
          <a:prstGeom prst="roundRect">
            <a:avLst>
              <a:gd fmla="val 16667" name="adj"/>
            </a:avLst>
          </a:prstGeom>
          <a:solidFill>
            <a:srgbClr val="F4CCCC">
              <a:alpha val="443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0"/>
          <p:cNvSpPr/>
          <p:nvPr/>
        </p:nvSpPr>
        <p:spPr>
          <a:xfrm>
            <a:off x="4678638" y="3650350"/>
            <a:ext cx="271800" cy="264600"/>
          </a:xfrm>
          <a:prstGeom prst="roundRect">
            <a:avLst>
              <a:gd fmla="val 16667" name="adj"/>
            </a:avLst>
          </a:prstGeom>
          <a:solidFill>
            <a:srgbClr val="F4CCCC">
              <a:alpha val="443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2" name="Google Shape;622;p50"/>
          <p:cNvCxnSpPr>
            <a:stCxn id="583" idx="2"/>
            <a:endCxn id="586" idx="7"/>
          </p:cNvCxnSpPr>
          <p:nvPr/>
        </p:nvCxnSpPr>
        <p:spPr>
          <a:xfrm flipH="1">
            <a:off x="1805625" y="1264775"/>
            <a:ext cx="674700" cy="757800"/>
          </a:xfrm>
          <a:prstGeom prst="straightConnector1">
            <a:avLst/>
          </a:prstGeom>
          <a:noFill/>
          <a:ln cap="flat" cmpd="sng" w="28575">
            <a:solidFill>
              <a:schemeClr val="dk2"/>
            </a:solidFill>
            <a:prstDash val="solid"/>
            <a:round/>
            <a:headEnd len="med" w="med" type="none"/>
            <a:tailEnd len="med" w="med" type="triangle"/>
          </a:ln>
        </p:spPr>
      </p:cxnSp>
      <p:cxnSp>
        <p:nvCxnSpPr>
          <p:cNvPr id="623" name="Google Shape;623;p50"/>
          <p:cNvCxnSpPr>
            <a:stCxn id="589" idx="7"/>
            <a:endCxn id="598" idx="0"/>
          </p:cNvCxnSpPr>
          <p:nvPr/>
        </p:nvCxnSpPr>
        <p:spPr>
          <a:xfrm flipH="1">
            <a:off x="896877" y="2442148"/>
            <a:ext cx="524700" cy="781200"/>
          </a:xfrm>
          <a:prstGeom prst="straightConnector1">
            <a:avLst/>
          </a:prstGeom>
          <a:noFill/>
          <a:ln cap="flat" cmpd="sng" w="28575">
            <a:solidFill>
              <a:schemeClr val="dk2"/>
            </a:solidFill>
            <a:prstDash val="solid"/>
            <a:round/>
            <a:headEnd len="med" w="med" type="none"/>
            <a:tailEnd len="med" w="med" type="triangle"/>
          </a:ln>
        </p:spPr>
      </p:cxnSp>
      <p:cxnSp>
        <p:nvCxnSpPr>
          <p:cNvPr id="624" name="Google Shape;624;p50"/>
          <p:cNvCxnSpPr>
            <a:stCxn id="590" idx="6"/>
            <a:endCxn id="604" idx="0"/>
          </p:cNvCxnSpPr>
          <p:nvPr/>
        </p:nvCxnSpPr>
        <p:spPr>
          <a:xfrm>
            <a:off x="1739775" y="2477150"/>
            <a:ext cx="397800" cy="746100"/>
          </a:xfrm>
          <a:prstGeom prst="straightConnector1">
            <a:avLst/>
          </a:prstGeom>
          <a:noFill/>
          <a:ln cap="flat" cmpd="sng" w="28575">
            <a:solidFill>
              <a:schemeClr val="dk2"/>
            </a:solidFill>
            <a:prstDash val="solid"/>
            <a:round/>
            <a:headEnd len="med" w="med" type="none"/>
            <a:tailEnd len="med" w="med" type="triangle"/>
          </a:ln>
        </p:spPr>
      </p:cxnSp>
      <p:cxnSp>
        <p:nvCxnSpPr>
          <p:cNvPr id="625" name="Google Shape;625;p50"/>
          <p:cNvCxnSpPr>
            <a:stCxn id="584" idx="6"/>
            <a:endCxn id="592" idx="1"/>
          </p:cNvCxnSpPr>
          <p:nvPr/>
        </p:nvCxnSpPr>
        <p:spPr>
          <a:xfrm>
            <a:off x="2883025" y="1264775"/>
            <a:ext cx="886500" cy="757800"/>
          </a:xfrm>
          <a:prstGeom prst="straightConnector1">
            <a:avLst/>
          </a:prstGeom>
          <a:noFill/>
          <a:ln cap="flat" cmpd="sng" w="28575">
            <a:solidFill>
              <a:schemeClr val="dk2"/>
            </a:solidFill>
            <a:prstDash val="solid"/>
            <a:round/>
            <a:headEnd len="med" w="med" type="none"/>
            <a:tailEnd len="med" w="med" type="triangle"/>
          </a:ln>
        </p:spPr>
      </p:cxnSp>
      <p:cxnSp>
        <p:nvCxnSpPr>
          <p:cNvPr id="626" name="Google Shape;626;p50"/>
          <p:cNvCxnSpPr>
            <a:stCxn id="596" idx="5"/>
            <a:endCxn id="610" idx="0"/>
          </p:cNvCxnSpPr>
          <p:nvPr/>
        </p:nvCxnSpPr>
        <p:spPr>
          <a:xfrm>
            <a:off x="4223752" y="2512152"/>
            <a:ext cx="426300" cy="711000"/>
          </a:xfrm>
          <a:prstGeom prst="straightConnector1">
            <a:avLst/>
          </a:prstGeom>
          <a:noFill/>
          <a:ln cap="flat" cmpd="sng" w="28575">
            <a:solidFill>
              <a:schemeClr val="dk2"/>
            </a:solidFill>
            <a:prstDash val="solid"/>
            <a:round/>
            <a:headEnd len="med" w="med" type="none"/>
            <a:tailEnd len="med" w="med" type="triangle"/>
          </a:ln>
        </p:spPr>
      </p:cxnSp>
      <p:sp>
        <p:nvSpPr>
          <p:cNvPr id="627" name="Google Shape;627;p50"/>
          <p:cNvSpPr txBox="1"/>
          <p:nvPr/>
        </p:nvSpPr>
        <p:spPr>
          <a:xfrm>
            <a:off x="2296475" y="6218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60</a:t>
            </a:r>
            <a:endParaRPr b="1" sz="1800">
              <a:solidFill>
                <a:srgbClr val="3C78D8"/>
              </a:solidFill>
              <a:latin typeface="Roboto Mono"/>
              <a:ea typeface="Roboto Mono"/>
              <a:cs typeface="Roboto Mono"/>
              <a:sym typeface="Roboto Mono"/>
            </a:endParaRPr>
          </a:p>
        </p:txBody>
      </p:sp>
      <p:sp>
        <p:nvSpPr>
          <p:cNvPr id="628" name="Google Shape;628;p50"/>
          <p:cNvSpPr txBox="1"/>
          <p:nvPr/>
        </p:nvSpPr>
        <p:spPr>
          <a:xfrm>
            <a:off x="4264950"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93</a:t>
            </a:r>
            <a:endParaRPr b="1" sz="1800">
              <a:solidFill>
                <a:srgbClr val="3C78D8"/>
              </a:solidFill>
              <a:latin typeface="Roboto Mono"/>
              <a:ea typeface="Roboto Mono"/>
              <a:cs typeface="Roboto Mono"/>
              <a:sym typeface="Roboto Mono"/>
            </a:endParaRPr>
          </a:p>
        </p:txBody>
      </p:sp>
      <p:sp>
        <p:nvSpPr>
          <p:cNvPr id="629" name="Google Shape;629;p50"/>
          <p:cNvSpPr txBox="1"/>
          <p:nvPr/>
        </p:nvSpPr>
        <p:spPr>
          <a:xfrm>
            <a:off x="3651700"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81</a:t>
            </a:r>
            <a:endParaRPr b="1" sz="1800">
              <a:solidFill>
                <a:srgbClr val="3C78D8"/>
              </a:solidFill>
              <a:latin typeface="Roboto Mono"/>
              <a:ea typeface="Roboto Mono"/>
              <a:cs typeface="Roboto Mono"/>
              <a:sym typeface="Roboto Mono"/>
            </a:endParaRPr>
          </a:p>
        </p:txBody>
      </p:sp>
      <p:sp>
        <p:nvSpPr>
          <p:cNvPr id="630" name="Google Shape;630;p50"/>
          <p:cNvSpPr txBox="1"/>
          <p:nvPr/>
        </p:nvSpPr>
        <p:spPr>
          <a:xfrm>
            <a:off x="1752350"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47</a:t>
            </a:r>
            <a:endParaRPr b="1" sz="1800">
              <a:solidFill>
                <a:srgbClr val="3C78D8"/>
              </a:solidFill>
              <a:latin typeface="Roboto Mono"/>
              <a:ea typeface="Roboto Mono"/>
              <a:cs typeface="Roboto Mono"/>
              <a:sym typeface="Roboto Mono"/>
            </a:endParaRPr>
          </a:p>
        </p:txBody>
      </p:sp>
      <p:sp>
        <p:nvSpPr>
          <p:cNvPr id="631" name="Google Shape;631;p50"/>
          <p:cNvSpPr txBox="1"/>
          <p:nvPr/>
        </p:nvSpPr>
        <p:spPr>
          <a:xfrm>
            <a:off x="511725" y="31363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10</a:t>
            </a:r>
            <a:endParaRPr b="1" sz="1800">
              <a:solidFill>
                <a:srgbClr val="3C78D8"/>
              </a:solidFill>
              <a:latin typeface="Roboto Mono"/>
              <a:ea typeface="Roboto Mono"/>
              <a:cs typeface="Roboto Mono"/>
              <a:sym typeface="Roboto Mono"/>
            </a:endParaRPr>
          </a:p>
        </p:txBody>
      </p:sp>
      <p:sp>
        <p:nvSpPr>
          <p:cNvPr id="632" name="Google Shape;632;p50"/>
          <p:cNvSpPr txBox="1"/>
          <p:nvPr/>
        </p:nvSpPr>
        <p:spPr>
          <a:xfrm>
            <a:off x="1153225" y="184555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33</a:t>
            </a:r>
            <a:endParaRPr b="1" sz="1800">
              <a:solidFill>
                <a:srgbClr val="3C78D8"/>
              </a:solidFill>
              <a:latin typeface="Roboto Mono"/>
              <a:ea typeface="Roboto Mono"/>
              <a:cs typeface="Roboto Mono"/>
              <a:sym typeface="Roboto Mono"/>
            </a:endParaRPr>
          </a:p>
        </p:txBody>
      </p:sp>
      <p:sp>
        <p:nvSpPr>
          <p:cNvPr id="633" name="Google Shape;633;p50"/>
          <p:cNvSpPr txBox="1"/>
          <p:nvPr/>
        </p:nvSpPr>
        <p:spPr>
          <a:xfrm>
            <a:off x="3479450" y="452550"/>
            <a:ext cx="19149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rgbClr val="B4A7D6"/>
                </a:solidFill>
                <a:latin typeface="Actor"/>
                <a:ea typeface="Actor"/>
                <a:cs typeface="Actor"/>
                <a:sym typeface="Actor"/>
              </a:rPr>
              <a:t>This is a tree</a:t>
            </a:r>
            <a:endParaRPr sz="1900">
              <a:solidFill>
                <a:srgbClr val="B4A7D6"/>
              </a:solidFill>
              <a:latin typeface="Actor"/>
              <a:ea typeface="Actor"/>
              <a:cs typeface="Actor"/>
              <a:sym typeface="Actor"/>
            </a:endParaRPr>
          </a:p>
        </p:txBody>
      </p:sp>
      <p:sp>
        <p:nvSpPr>
          <p:cNvPr id="634" name="Google Shape;634;p50"/>
          <p:cNvSpPr txBox="1"/>
          <p:nvPr/>
        </p:nvSpPr>
        <p:spPr>
          <a:xfrm>
            <a:off x="5957025" y="445175"/>
            <a:ext cx="2939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accent6"/>
                </a:solidFill>
                <a:latin typeface="Actor"/>
                <a:ea typeface="Actor"/>
                <a:cs typeface="Actor"/>
                <a:sym typeface="Actor"/>
              </a:rPr>
              <a:t>A Tree is:</a:t>
            </a:r>
            <a:endParaRPr b="1" sz="1900">
              <a:solidFill>
                <a:schemeClr val="accent6"/>
              </a:solidFill>
              <a:latin typeface="Actor"/>
              <a:ea typeface="Actor"/>
              <a:cs typeface="Actor"/>
              <a:sym typeface="Actor"/>
            </a:endParaRPr>
          </a:p>
        </p:txBody>
      </p:sp>
      <p:sp>
        <p:nvSpPr>
          <p:cNvPr id="635" name="Google Shape;635;p50"/>
          <p:cNvSpPr txBox="1"/>
          <p:nvPr/>
        </p:nvSpPr>
        <p:spPr>
          <a:xfrm>
            <a:off x="5957025" y="1083550"/>
            <a:ext cx="29397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accent6"/>
                </a:solidFill>
                <a:latin typeface="Actor"/>
                <a:ea typeface="Actor"/>
                <a:cs typeface="Actor"/>
                <a:sym typeface="Actor"/>
              </a:rPr>
              <a:t>Value: 		(integer)</a:t>
            </a:r>
            <a:endParaRPr sz="1900">
              <a:solidFill>
                <a:schemeClr val="accent6"/>
              </a:solidFill>
              <a:latin typeface="Actor"/>
              <a:ea typeface="Actor"/>
              <a:cs typeface="Actor"/>
              <a:sym typeface="Actor"/>
            </a:endParaRPr>
          </a:p>
          <a:p>
            <a:pPr indent="0" lvl="0" marL="0" rtl="0" algn="l">
              <a:spcBef>
                <a:spcPts val="0"/>
              </a:spcBef>
              <a:spcAft>
                <a:spcPts val="0"/>
              </a:spcAft>
              <a:buNone/>
            </a:pPr>
            <a:r>
              <a:rPr lang="en" sz="1900">
                <a:solidFill>
                  <a:schemeClr val="accent6"/>
                </a:solidFill>
                <a:latin typeface="Actor"/>
                <a:ea typeface="Actor"/>
                <a:cs typeface="Actor"/>
                <a:sym typeface="Actor"/>
              </a:rPr>
              <a:t>Left child: 	Tree</a:t>
            </a:r>
            <a:endParaRPr sz="1900">
              <a:solidFill>
                <a:schemeClr val="accent6"/>
              </a:solidFill>
              <a:latin typeface="Actor"/>
              <a:ea typeface="Actor"/>
              <a:cs typeface="Actor"/>
              <a:sym typeface="Actor"/>
            </a:endParaRPr>
          </a:p>
          <a:p>
            <a:pPr indent="0" lvl="0" marL="0" rtl="0" algn="l">
              <a:spcBef>
                <a:spcPts val="0"/>
              </a:spcBef>
              <a:spcAft>
                <a:spcPts val="0"/>
              </a:spcAft>
              <a:buNone/>
            </a:pPr>
            <a:r>
              <a:rPr lang="en" sz="1900">
                <a:solidFill>
                  <a:schemeClr val="accent6"/>
                </a:solidFill>
                <a:latin typeface="Actor"/>
                <a:ea typeface="Actor"/>
                <a:cs typeface="Actor"/>
                <a:sym typeface="Actor"/>
              </a:rPr>
              <a:t>Right child:	Tree</a:t>
            </a:r>
            <a:endParaRPr sz="1900">
              <a:solidFill>
                <a:schemeClr val="accent6"/>
              </a:solidFill>
              <a:latin typeface="Actor"/>
              <a:ea typeface="Actor"/>
              <a:cs typeface="Actor"/>
              <a:sym typeface="Actor"/>
            </a:endParaRPr>
          </a:p>
        </p:txBody>
      </p:sp>
      <p:sp>
        <p:nvSpPr>
          <p:cNvPr id="636" name="Google Shape;636;p50"/>
          <p:cNvSpPr txBox="1"/>
          <p:nvPr/>
        </p:nvSpPr>
        <p:spPr>
          <a:xfrm>
            <a:off x="5957025" y="2594250"/>
            <a:ext cx="2939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accent6"/>
                </a:solidFill>
                <a:latin typeface="Actor"/>
                <a:ea typeface="Actor"/>
                <a:cs typeface="Actor"/>
                <a:sym typeface="Actor"/>
              </a:rPr>
              <a:t>Empty</a:t>
            </a:r>
            <a:endParaRPr sz="1900">
              <a:solidFill>
                <a:schemeClr val="accent6"/>
              </a:solidFill>
              <a:latin typeface="Actor"/>
              <a:ea typeface="Actor"/>
              <a:cs typeface="Actor"/>
              <a:sym typeface="Actor"/>
            </a:endParaRPr>
          </a:p>
        </p:txBody>
      </p:sp>
      <p:sp>
        <p:nvSpPr>
          <p:cNvPr id="637" name="Google Shape;637;p50"/>
          <p:cNvSpPr txBox="1"/>
          <p:nvPr/>
        </p:nvSpPr>
        <p:spPr>
          <a:xfrm>
            <a:off x="5776625" y="2127650"/>
            <a:ext cx="1972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900">
                <a:solidFill>
                  <a:srgbClr val="E8E209"/>
                </a:solidFill>
                <a:latin typeface="Caveat"/>
                <a:ea typeface="Caveat"/>
                <a:cs typeface="Caveat"/>
                <a:sym typeface="Caveat"/>
              </a:rPr>
              <a:t>-or-</a:t>
            </a:r>
            <a:endParaRPr i="1" sz="1900">
              <a:solidFill>
                <a:srgbClr val="E8E209"/>
              </a:solidFill>
              <a:latin typeface="Caveat"/>
              <a:ea typeface="Caveat"/>
              <a:cs typeface="Caveat"/>
              <a:sym typeface="Cave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2"/>
                                        </p:tgtEl>
                                        <p:attrNameLst>
                                          <p:attrName>style.visibility</p:attrName>
                                        </p:attrNameLst>
                                      </p:cBhvr>
                                      <p:to>
                                        <p:strVal val="visible"/>
                                      </p:to>
                                    </p:set>
                                    <p:animEffect filter="fade" transition="in">
                                      <p:cBhvr>
                                        <p:cTn dur="1000"/>
                                        <p:tgtEl>
                                          <p:spTgt spid="572"/>
                                        </p:tgtEl>
                                      </p:cBhvr>
                                    </p:animEffect>
                                  </p:childTnLst>
                                </p:cTn>
                              </p:par>
                              <p:par>
                                <p:cTn fill="hold" nodeType="withEffect" presetClass="entr" presetID="10" presetSubtype="0">
                                  <p:stCondLst>
                                    <p:cond delay="0"/>
                                  </p:stCondLst>
                                  <p:childTnLst>
                                    <p:set>
                                      <p:cBhvr>
                                        <p:cTn dur="1" fill="hold">
                                          <p:stCondLst>
                                            <p:cond delay="0"/>
                                          </p:stCondLst>
                                        </p:cTn>
                                        <p:tgtEl>
                                          <p:spTgt spid="633"/>
                                        </p:tgtEl>
                                        <p:attrNameLst>
                                          <p:attrName>style.visibility</p:attrName>
                                        </p:attrNameLst>
                                      </p:cBhvr>
                                      <p:to>
                                        <p:strVal val="visible"/>
                                      </p:to>
                                    </p:set>
                                    <p:animEffect filter="fade" transition="in">
                                      <p:cBhvr>
                                        <p:cTn dur="1000"/>
                                        <p:tgtEl>
                                          <p:spTgt spid="6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4"/>
                                        </p:tgtEl>
                                        <p:attrNameLst>
                                          <p:attrName>style.visibility</p:attrName>
                                        </p:attrNameLst>
                                      </p:cBhvr>
                                      <p:to>
                                        <p:strVal val="visible"/>
                                      </p:to>
                                    </p:set>
                                    <p:animEffect filter="fade" transition="in">
                                      <p:cBhvr>
                                        <p:cTn dur="1000"/>
                                        <p:tgtEl>
                                          <p:spTgt spid="574"/>
                                        </p:tgtEl>
                                      </p:cBhvr>
                                    </p:animEffect>
                                  </p:childTnLst>
                                </p:cTn>
                              </p:par>
                              <p:par>
                                <p:cTn fill="hold" nodeType="withEffect" presetClass="entr" presetID="10" presetSubtype="0">
                                  <p:stCondLst>
                                    <p:cond delay="0"/>
                                  </p:stCondLst>
                                  <p:childTnLst>
                                    <p:set>
                                      <p:cBhvr>
                                        <p:cTn dur="1" fill="hold">
                                          <p:stCondLst>
                                            <p:cond delay="0"/>
                                          </p:stCondLst>
                                        </p:cTn>
                                        <p:tgtEl>
                                          <p:spTgt spid="573"/>
                                        </p:tgtEl>
                                        <p:attrNameLst>
                                          <p:attrName>style.visibility</p:attrName>
                                        </p:attrNameLst>
                                      </p:cBhvr>
                                      <p:to>
                                        <p:strVal val="visible"/>
                                      </p:to>
                                    </p:set>
                                    <p:animEffect filter="fade" transition="in">
                                      <p:cBhvr>
                                        <p:cTn dur="1000"/>
                                        <p:tgtEl>
                                          <p:spTgt spid="5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5"/>
                                        </p:tgtEl>
                                        <p:attrNameLst>
                                          <p:attrName>style.visibility</p:attrName>
                                        </p:attrNameLst>
                                      </p:cBhvr>
                                      <p:to>
                                        <p:strVal val="visible"/>
                                      </p:to>
                                    </p:set>
                                    <p:animEffect filter="fade" transition="in">
                                      <p:cBhvr>
                                        <p:cTn dur="1000"/>
                                        <p:tgtEl>
                                          <p:spTgt spid="5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7"/>
                                        </p:tgtEl>
                                        <p:attrNameLst>
                                          <p:attrName>style.visibility</p:attrName>
                                        </p:attrNameLst>
                                      </p:cBhvr>
                                      <p:to>
                                        <p:strVal val="visible"/>
                                      </p:to>
                                    </p:set>
                                    <p:animEffect filter="fade" transition="in">
                                      <p:cBhvr>
                                        <p:cTn dur="1000"/>
                                        <p:tgtEl>
                                          <p:spTgt spid="617"/>
                                        </p:tgtEl>
                                      </p:cBhvr>
                                    </p:animEffect>
                                  </p:childTnLst>
                                </p:cTn>
                              </p:par>
                              <p:par>
                                <p:cTn fill="hold" nodeType="withEffect" presetClass="entr" presetID="10" presetSubtype="0">
                                  <p:stCondLst>
                                    <p:cond delay="0"/>
                                  </p:stCondLst>
                                  <p:childTnLst>
                                    <p:set>
                                      <p:cBhvr>
                                        <p:cTn dur="1" fill="hold">
                                          <p:stCondLst>
                                            <p:cond delay="0"/>
                                          </p:stCondLst>
                                        </p:cTn>
                                        <p:tgtEl>
                                          <p:spTgt spid="618"/>
                                        </p:tgtEl>
                                        <p:attrNameLst>
                                          <p:attrName>style.visibility</p:attrName>
                                        </p:attrNameLst>
                                      </p:cBhvr>
                                      <p:to>
                                        <p:strVal val="visible"/>
                                      </p:to>
                                    </p:set>
                                    <p:animEffect filter="fade" transition="in">
                                      <p:cBhvr>
                                        <p:cTn dur="1000"/>
                                        <p:tgtEl>
                                          <p:spTgt spid="618"/>
                                        </p:tgtEl>
                                      </p:cBhvr>
                                    </p:animEffect>
                                  </p:childTnLst>
                                </p:cTn>
                              </p:par>
                              <p:par>
                                <p:cTn fill="hold" nodeType="withEffect" presetClass="entr" presetID="10" presetSubtype="0">
                                  <p:stCondLst>
                                    <p:cond delay="0"/>
                                  </p:stCondLst>
                                  <p:childTnLst>
                                    <p:set>
                                      <p:cBhvr>
                                        <p:cTn dur="1" fill="hold">
                                          <p:stCondLst>
                                            <p:cond delay="0"/>
                                          </p:stCondLst>
                                        </p:cTn>
                                        <p:tgtEl>
                                          <p:spTgt spid="619"/>
                                        </p:tgtEl>
                                        <p:attrNameLst>
                                          <p:attrName>style.visibility</p:attrName>
                                        </p:attrNameLst>
                                      </p:cBhvr>
                                      <p:to>
                                        <p:strVal val="visible"/>
                                      </p:to>
                                    </p:set>
                                    <p:animEffect filter="fade" transition="in">
                                      <p:cBhvr>
                                        <p:cTn dur="1000"/>
                                        <p:tgtEl>
                                          <p:spTgt spid="619"/>
                                        </p:tgtEl>
                                      </p:cBhvr>
                                    </p:animEffect>
                                  </p:childTnLst>
                                </p:cTn>
                              </p:par>
                              <p:par>
                                <p:cTn fill="hold" nodeType="withEffect" presetClass="entr" presetID="10" presetSubtype="0">
                                  <p:stCondLst>
                                    <p:cond delay="0"/>
                                  </p:stCondLst>
                                  <p:childTnLst>
                                    <p:set>
                                      <p:cBhvr>
                                        <p:cTn dur="1" fill="hold">
                                          <p:stCondLst>
                                            <p:cond delay="0"/>
                                          </p:stCondLst>
                                        </p:cTn>
                                        <p:tgtEl>
                                          <p:spTgt spid="620"/>
                                        </p:tgtEl>
                                        <p:attrNameLst>
                                          <p:attrName>style.visibility</p:attrName>
                                        </p:attrNameLst>
                                      </p:cBhvr>
                                      <p:to>
                                        <p:strVal val="visible"/>
                                      </p:to>
                                    </p:set>
                                    <p:animEffect filter="fade" transition="in">
                                      <p:cBhvr>
                                        <p:cTn dur="1000"/>
                                        <p:tgtEl>
                                          <p:spTgt spid="620"/>
                                        </p:tgtEl>
                                      </p:cBhvr>
                                    </p:animEffect>
                                  </p:childTnLst>
                                </p:cTn>
                              </p:par>
                              <p:par>
                                <p:cTn fill="hold" nodeType="withEffect" presetClass="entr" presetID="10" presetSubtype="0">
                                  <p:stCondLst>
                                    <p:cond delay="0"/>
                                  </p:stCondLst>
                                  <p:childTnLst>
                                    <p:set>
                                      <p:cBhvr>
                                        <p:cTn dur="1" fill="hold">
                                          <p:stCondLst>
                                            <p:cond delay="0"/>
                                          </p:stCondLst>
                                        </p:cTn>
                                        <p:tgtEl>
                                          <p:spTgt spid="621"/>
                                        </p:tgtEl>
                                        <p:attrNameLst>
                                          <p:attrName>style.visibility</p:attrName>
                                        </p:attrNameLst>
                                      </p:cBhvr>
                                      <p:to>
                                        <p:strVal val="visible"/>
                                      </p:to>
                                    </p:set>
                                    <p:animEffect filter="fade" transition="in">
                                      <p:cBhvr>
                                        <p:cTn dur="1000"/>
                                        <p:tgtEl>
                                          <p:spTgt spid="621"/>
                                        </p:tgtEl>
                                      </p:cBhvr>
                                    </p:animEffect>
                                  </p:childTnLst>
                                </p:cTn>
                              </p:par>
                              <p:par>
                                <p:cTn fill="hold" nodeType="withEffect" presetClass="entr" presetID="10" presetSubtype="0">
                                  <p:stCondLst>
                                    <p:cond delay="0"/>
                                  </p:stCondLst>
                                  <p:childTnLst>
                                    <p:set>
                                      <p:cBhvr>
                                        <p:cTn dur="1" fill="hold">
                                          <p:stCondLst>
                                            <p:cond delay="0"/>
                                          </p:stCondLst>
                                        </p:cTn>
                                        <p:tgtEl>
                                          <p:spTgt spid="615"/>
                                        </p:tgtEl>
                                        <p:attrNameLst>
                                          <p:attrName>style.visibility</p:attrName>
                                        </p:attrNameLst>
                                      </p:cBhvr>
                                      <p:to>
                                        <p:strVal val="visible"/>
                                      </p:to>
                                    </p:set>
                                    <p:animEffect filter="fade" transition="in">
                                      <p:cBhvr>
                                        <p:cTn dur="1000"/>
                                        <p:tgtEl>
                                          <p:spTgt spid="615"/>
                                        </p:tgtEl>
                                      </p:cBhvr>
                                    </p:animEffect>
                                  </p:childTnLst>
                                </p:cTn>
                              </p:par>
                              <p:par>
                                <p:cTn fill="hold" nodeType="withEffect" presetClass="entr" presetID="10" presetSubtype="0">
                                  <p:stCondLst>
                                    <p:cond delay="0"/>
                                  </p:stCondLst>
                                  <p:childTnLst>
                                    <p:set>
                                      <p:cBhvr>
                                        <p:cTn dur="1" fill="hold">
                                          <p:stCondLst>
                                            <p:cond delay="0"/>
                                          </p:stCondLst>
                                        </p:cTn>
                                        <p:tgtEl>
                                          <p:spTgt spid="616"/>
                                        </p:tgtEl>
                                        <p:attrNameLst>
                                          <p:attrName>style.visibility</p:attrName>
                                        </p:attrNameLst>
                                      </p:cBhvr>
                                      <p:to>
                                        <p:strVal val="visible"/>
                                      </p:to>
                                    </p:set>
                                    <p:animEffect filter="fade" transition="in">
                                      <p:cBhvr>
                                        <p:cTn dur="1000"/>
                                        <p:tgtEl>
                                          <p:spTgt spid="6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51"/>
          <p:cNvSpPr txBox="1"/>
          <p:nvPr/>
        </p:nvSpPr>
        <p:spPr>
          <a:xfrm>
            <a:off x="5957025" y="445175"/>
            <a:ext cx="2939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accent6"/>
                </a:solidFill>
                <a:latin typeface="Actor"/>
                <a:ea typeface="Actor"/>
                <a:cs typeface="Actor"/>
                <a:sym typeface="Actor"/>
              </a:rPr>
              <a:t>A Tree is:</a:t>
            </a:r>
            <a:endParaRPr b="1" sz="1900">
              <a:solidFill>
                <a:schemeClr val="accent6"/>
              </a:solidFill>
              <a:latin typeface="Actor"/>
              <a:ea typeface="Actor"/>
              <a:cs typeface="Actor"/>
              <a:sym typeface="Actor"/>
            </a:endParaRPr>
          </a:p>
        </p:txBody>
      </p:sp>
      <p:sp>
        <p:nvSpPr>
          <p:cNvPr id="643" name="Google Shape;643;p51"/>
          <p:cNvSpPr txBox="1"/>
          <p:nvPr/>
        </p:nvSpPr>
        <p:spPr>
          <a:xfrm>
            <a:off x="5957025" y="1083550"/>
            <a:ext cx="29397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accent6"/>
                </a:solidFill>
                <a:latin typeface="Actor"/>
                <a:ea typeface="Actor"/>
                <a:cs typeface="Actor"/>
                <a:sym typeface="Actor"/>
              </a:rPr>
              <a:t>Value: 		(integer)</a:t>
            </a:r>
            <a:endParaRPr sz="1900">
              <a:solidFill>
                <a:schemeClr val="accent6"/>
              </a:solidFill>
              <a:latin typeface="Actor"/>
              <a:ea typeface="Actor"/>
              <a:cs typeface="Actor"/>
              <a:sym typeface="Actor"/>
            </a:endParaRPr>
          </a:p>
          <a:p>
            <a:pPr indent="0" lvl="0" marL="0" rtl="0" algn="l">
              <a:spcBef>
                <a:spcPts val="0"/>
              </a:spcBef>
              <a:spcAft>
                <a:spcPts val="0"/>
              </a:spcAft>
              <a:buNone/>
            </a:pPr>
            <a:r>
              <a:rPr lang="en" sz="1900">
                <a:solidFill>
                  <a:schemeClr val="accent6"/>
                </a:solidFill>
                <a:latin typeface="Actor"/>
                <a:ea typeface="Actor"/>
                <a:cs typeface="Actor"/>
                <a:sym typeface="Actor"/>
              </a:rPr>
              <a:t>Left child: 	Tree</a:t>
            </a:r>
            <a:endParaRPr sz="1900">
              <a:solidFill>
                <a:schemeClr val="accent6"/>
              </a:solidFill>
              <a:latin typeface="Actor"/>
              <a:ea typeface="Actor"/>
              <a:cs typeface="Actor"/>
              <a:sym typeface="Actor"/>
            </a:endParaRPr>
          </a:p>
          <a:p>
            <a:pPr indent="0" lvl="0" marL="0" rtl="0" algn="l">
              <a:spcBef>
                <a:spcPts val="0"/>
              </a:spcBef>
              <a:spcAft>
                <a:spcPts val="0"/>
              </a:spcAft>
              <a:buNone/>
            </a:pPr>
            <a:r>
              <a:rPr lang="en" sz="1900">
                <a:solidFill>
                  <a:schemeClr val="accent6"/>
                </a:solidFill>
                <a:latin typeface="Actor"/>
                <a:ea typeface="Actor"/>
                <a:cs typeface="Actor"/>
                <a:sym typeface="Actor"/>
              </a:rPr>
              <a:t>Right child:	Tree</a:t>
            </a:r>
            <a:endParaRPr sz="1900">
              <a:solidFill>
                <a:schemeClr val="accent6"/>
              </a:solidFill>
              <a:latin typeface="Actor"/>
              <a:ea typeface="Actor"/>
              <a:cs typeface="Actor"/>
              <a:sym typeface="Actor"/>
            </a:endParaRPr>
          </a:p>
        </p:txBody>
      </p:sp>
      <p:sp>
        <p:nvSpPr>
          <p:cNvPr id="644" name="Google Shape;644;p51"/>
          <p:cNvSpPr txBox="1"/>
          <p:nvPr/>
        </p:nvSpPr>
        <p:spPr>
          <a:xfrm>
            <a:off x="5957025" y="2594250"/>
            <a:ext cx="2939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accent6"/>
                </a:solidFill>
                <a:latin typeface="Actor"/>
                <a:ea typeface="Actor"/>
                <a:cs typeface="Actor"/>
                <a:sym typeface="Actor"/>
              </a:rPr>
              <a:t>Empty</a:t>
            </a:r>
            <a:endParaRPr sz="1900">
              <a:solidFill>
                <a:schemeClr val="accent6"/>
              </a:solidFill>
              <a:latin typeface="Actor"/>
              <a:ea typeface="Actor"/>
              <a:cs typeface="Actor"/>
              <a:sym typeface="Actor"/>
            </a:endParaRPr>
          </a:p>
        </p:txBody>
      </p:sp>
      <p:sp>
        <p:nvSpPr>
          <p:cNvPr id="645" name="Google Shape;645;p51"/>
          <p:cNvSpPr txBox="1"/>
          <p:nvPr/>
        </p:nvSpPr>
        <p:spPr>
          <a:xfrm>
            <a:off x="5776625" y="2127650"/>
            <a:ext cx="1972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900">
                <a:solidFill>
                  <a:srgbClr val="E8E209"/>
                </a:solidFill>
                <a:latin typeface="Caveat"/>
                <a:ea typeface="Caveat"/>
                <a:cs typeface="Caveat"/>
                <a:sym typeface="Caveat"/>
              </a:rPr>
              <a:t>-or-</a:t>
            </a:r>
            <a:endParaRPr i="1" sz="1900">
              <a:solidFill>
                <a:srgbClr val="E8E209"/>
              </a:solidFill>
              <a:latin typeface="Caveat"/>
              <a:ea typeface="Caveat"/>
              <a:cs typeface="Caveat"/>
              <a:sym typeface="Caveat"/>
            </a:endParaRPr>
          </a:p>
        </p:txBody>
      </p:sp>
      <p:sp>
        <p:nvSpPr>
          <p:cNvPr id="646" name="Google Shape;646;p51"/>
          <p:cNvSpPr/>
          <p:nvPr/>
        </p:nvSpPr>
        <p:spPr>
          <a:xfrm>
            <a:off x="537975" y="594850"/>
            <a:ext cx="4429800" cy="36774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1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569CD6"/>
                </a:solidFill>
                <a:latin typeface="Roboto Mono"/>
                <a:ea typeface="Roboto Mono"/>
                <a:cs typeface="Roboto Mono"/>
                <a:sym typeface="Roboto Mono"/>
              </a:rPr>
              <a:t>data</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 Empty</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D4D4D4"/>
                </a:solidFill>
                <a:latin typeface="Roboto Mono"/>
                <a:ea typeface="Roboto Mono"/>
                <a:cs typeface="Roboto Mono"/>
                <a:sym typeface="Roboto Mono"/>
              </a:rPr>
              <a:t>          | Branch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Integer</a:t>
            </a:r>
            <a:endParaRPr sz="11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deriving</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Show</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Eq</a:t>
            </a:r>
            <a:r>
              <a:rPr lang="en" sz="1150">
                <a:solidFill>
                  <a:srgbClr val="D4D4D4"/>
                </a:solidFill>
                <a:latin typeface="Roboto Mono"/>
                <a:ea typeface="Roboto Mono"/>
                <a:cs typeface="Roboto Mono"/>
                <a:sym typeface="Roboto Mono"/>
              </a:rPr>
              <a:t>)</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00">
              <a:solidFill>
                <a:srgbClr val="CE9178"/>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98C379"/>
              </a:solidFill>
              <a:latin typeface="Roboto Mono"/>
              <a:ea typeface="Roboto Mono"/>
              <a:cs typeface="Roboto Mono"/>
              <a:sym typeface="Roboto Mon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p:nvPr/>
        </p:nvSpPr>
        <p:spPr>
          <a:xfrm>
            <a:off x="565675" y="880275"/>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double </a:t>
            </a:r>
            <a:r>
              <a:rPr lang="en" sz="1050">
                <a:solidFill>
                  <a:srgbClr val="569CD6"/>
                </a:solidFill>
                <a:latin typeface="Roboto Mono"/>
                <a:ea typeface="Roboto Mono"/>
                <a:cs typeface="Roboto Mono"/>
                <a:sym typeface="Roboto Mono"/>
              </a:rPr>
              <a:t>[]</a:t>
            </a:r>
            <a:r>
              <a:rPr lang="en" sz="1050">
                <a:solidFill>
                  <a:srgbClr val="D4D4D4"/>
                </a:solidFill>
                <a:latin typeface="Roboto Mono"/>
                <a:ea typeface="Roboto Mono"/>
                <a:cs typeface="Roboto Mono"/>
                <a:sym typeface="Roboto Mono"/>
              </a:rPr>
              <a:t> = </a:t>
            </a:r>
            <a:r>
              <a:rPr lang="en" sz="1050">
                <a:solidFill>
                  <a:srgbClr val="569CD6"/>
                </a:solidFill>
                <a:latin typeface="Roboto Mono"/>
                <a:ea typeface="Roboto Mono"/>
                <a:cs typeface="Roboto Mono"/>
                <a:sym typeface="Roboto Mono"/>
              </a:rPr>
              <a:t>[]</a:t>
            </a:r>
            <a:endParaRPr sz="10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double (x:xs) = 2*x : double fn xs</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9CD6"/>
                </a:solidFill>
                <a:latin typeface="Roboto Mono"/>
                <a:ea typeface="Roboto Mono"/>
                <a:cs typeface="Roboto Mono"/>
                <a:sym typeface="Roboto Mono"/>
              </a:rPr>
              <a:t>Prelude&gt; </a:t>
            </a:r>
            <a:r>
              <a:rPr lang="en" sz="1050">
                <a:solidFill>
                  <a:schemeClr val="accent4"/>
                </a:solidFill>
                <a:latin typeface="Roboto Mono"/>
                <a:ea typeface="Roboto Mono"/>
                <a:cs typeface="Roboto Mono"/>
                <a:sym typeface="Roboto Mono"/>
              </a:rPr>
              <a:t>double [ 1, 2, 3 ]</a:t>
            </a:r>
            <a:endParaRPr sz="1050">
              <a:solidFill>
                <a:schemeClr val="accent4"/>
              </a:solidFill>
              <a:latin typeface="Roboto Mono"/>
              <a:ea typeface="Roboto Mono"/>
              <a:cs typeface="Roboto Mono"/>
              <a:sym typeface="Roboto Mono"/>
            </a:endParaRPr>
          </a:p>
          <a:p>
            <a:pPr indent="0" lvl="0" marL="0" rtl="0" algn="l">
              <a:spcBef>
                <a:spcPts val="0"/>
              </a:spcBef>
              <a:spcAft>
                <a:spcPts val="0"/>
              </a:spcAft>
              <a:buNone/>
            </a:pPr>
            <a:r>
              <a:t/>
            </a:r>
            <a:endParaRPr/>
          </a:p>
        </p:txBody>
      </p:sp>
      <p:sp>
        <p:nvSpPr>
          <p:cNvPr id="81" name="Google Shape;81;p16"/>
          <p:cNvSpPr txBox="1"/>
          <p:nvPr/>
        </p:nvSpPr>
        <p:spPr>
          <a:xfrm>
            <a:off x="565675" y="2318850"/>
            <a:ext cx="3000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Mono"/>
                <a:ea typeface="Roboto Mono"/>
                <a:cs typeface="Roboto Mono"/>
                <a:sym typeface="Roboto Mono"/>
              </a:rPr>
              <a:t>[ 1,    2,    3 ]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accent5"/>
                </a:solidFill>
                <a:latin typeface="Roboto Mono"/>
                <a:ea typeface="Roboto Mono"/>
                <a:cs typeface="Roboto Mono"/>
                <a:sym typeface="Roboto Mono"/>
              </a:rPr>
              <a:t>  ↓     ↓    ↓</a:t>
            </a:r>
            <a:endParaRPr>
              <a:solidFill>
                <a:schemeClr val="accent5"/>
              </a:solidFill>
              <a:latin typeface="Roboto Mono"/>
              <a:ea typeface="Roboto Mono"/>
              <a:cs typeface="Roboto Mono"/>
              <a:sym typeface="Roboto Mono"/>
            </a:endParaRPr>
          </a:p>
          <a:p>
            <a:pPr indent="0" lvl="0" marL="0" rtl="0" algn="l">
              <a:spcBef>
                <a:spcPts val="0"/>
              </a:spcBef>
              <a:spcAft>
                <a:spcPts val="0"/>
              </a:spcAft>
              <a:buNone/>
            </a:pPr>
            <a:r>
              <a:rPr lang="en">
                <a:solidFill>
                  <a:schemeClr val="accent5"/>
                </a:solidFill>
                <a:latin typeface="Roboto Mono"/>
                <a:ea typeface="Roboto Mono"/>
                <a:cs typeface="Roboto Mono"/>
                <a:sym typeface="Roboto Mono"/>
              </a:rPr>
              <a:t> (*2)  (*2)  (*2)</a:t>
            </a:r>
            <a:endParaRPr>
              <a:solidFill>
                <a:schemeClr val="accent5"/>
              </a:solidFill>
              <a:latin typeface="Roboto Mono"/>
              <a:ea typeface="Roboto Mono"/>
              <a:cs typeface="Roboto Mono"/>
              <a:sym typeface="Roboto Mono"/>
            </a:endParaRPr>
          </a:p>
          <a:p>
            <a:pPr indent="0" lvl="0" marL="0" rtl="0" algn="l">
              <a:spcBef>
                <a:spcPts val="0"/>
              </a:spcBef>
              <a:spcAft>
                <a:spcPts val="0"/>
              </a:spcAft>
              <a:buNone/>
            </a:pPr>
            <a:r>
              <a:rPr lang="en">
                <a:solidFill>
                  <a:schemeClr val="accent5"/>
                </a:solidFill>
                <a:latin typeface="Roboto Mono"/>
                <a:ea typeface="Roboto Mono"/>
                <a:cs typeface="Roboto Mono"/>
                <a:sym typeface="Roboto Mono"/>
              </a:rPr>
              <a:t>  ↓     ↓    ↓</a:t>
            </a:r>
            <a:endParaRPr>
              <a:solidFill>
                <a:schemeClr val="accent5"/>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[ 2,    4,    6 ]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accent5"/>
              </a:solidFill>
              <a:latin typeface="Roboto Mono"/>
              <a:ea typeface="Roboto Mono"/>
              <a:cs typeface="Roboto Mono"/>
              <a:sym typeface="Roboto Mono"/>
            </a:endParaRPr>
          </a:p>
        </p:txBody>
      </p:sp>
      <p:sp>
        <p:nvSpPr>
          <p:cNvPr id="82" name="Google Shape;82;p16"/>
          <p:cNvSpPr/>
          <p:nvPr/>
        </p:nvSpPr>
        <p:spPr>
          <a:xfrm>
            <a:off x="4947575" y="880275"/>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sumList [] = 0</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sumList (x:xs) = x + sumList xs</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569CD6"/>
                </a:solidFill>
                <a:latin typeface="Roboto Mono"/>
                <a:ea typeface="Roboto Mono"/>
                <a:cs typeface="Roboto Mono"/>
                <a:sym typeface="Roboto Mono"/>
              </a:rPr>
              <a:t>Prelude&gt; </a:t>
            </a:r>
            <a:r>
              <a:rPr lang="en" sz="1050">
                <a:solidFill>
                  <a:schemeClr val="accent4"/>
                </a:solidFill>
                <a:latin typeface="Roboto Mono"/>
                <a:ea typeface="Roboto Mono"/>
                <a:cs typeface="Roboto Mono"/>
                <a:sym typeface="Roboto Mono"/>
              </a:rPr>
              <a:t>sumList [ 1, 2, 3 ]</a:t>
            </a:r>
            <a:endParaRPr sz="1050">
              <a:solidFill>
                <a:schemeClr val="accent4"/>
              </a:solidFill>
              <a:latin typeface="Roboto Mono"/>
              <a:ea typeface="Roboto Mono"/>
              <a:cs typeface="Roboto Mono"/>
              <a:sym typeface="Roboto Mono"/>
            </a:endParaRPr>
          </a:p>
          <a:p>
            <a:pPr indent="0" lvl="0" marL="0" rtl="0" algn="l">
              <a:spcBef>
                <a:spcPts val="0"/>
              </a:spcBef>
              <a:spcAft>
                <a:spcPts val="0"/>
              </a:spcAft>
              <a:buNone/>
            </a:pPr>
            <a:r>
              <a:t/>
            </a:r>
            <a:endParaRPr/>
          </a:p>
        </p:txBody>
      </p:sp>
      <p:sp>
        <p:nvSpPr>
          <p:cNvPr id="83" name="Google Shape;83;p16"/>
          <p:cNvSpPr txBox="1"/>
          <p:nvPr/>
        </p:nvSpPr>
        <p:spPr>
          <a:xfrm>
            <a:off x="4947575" y="237292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sumList [ 1, 2, 3 ]</a:t>
            </a:r>
            <a:endParaRPr>
              <a:solidFill>
                <a:srgbClr val="D9EAD3"/>
              </a:solidFill>
            </a:endParaRPr>
          </a:p>
        </p:txBody>
      </p:sp>
      <p:sp>
        <p:nvSpPr>
          <p:cNvPr id="84" name="Google Shape;84;p16"/>
          <p:cNvSpPr txBox="1"/>
          <p:nvPr/>
        </p:nvSpPr>
        <p:spPr>
          <a:xfrm>
            <a:off x="4947575" y="267722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sumList 1 : 2 : 3 : []</a:t>
            </a:r>
            <a:endParaRPr>
              <a:solidFill>
                <a:srgbClr val="D9EAD3"/>
              </a:solidFill>
            </a:endParaRPr>
          </a:p>
        </p:txBody>
      </p:sp>
      <p:sp>
        <p:nvSpPr>
          <p:cNvPr id="85" name="Google Shape;85;p16"/>
          <p:cNvSpPr txBox="1"/>
          <p:nvPr/>
        </p:nvSpPr>
        <p:spPr>
          <a:xfrm>
            <a:off x="4947575" y="306572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1 + sumList 2 : 3 : []</a:t>
            </a:r>
            <a:endParaRPr>
              <a:solidFill>
                <a:srgbClr val="D9EAD3"/>
              </a:solidFill>
            </a:endParaRPr>
          </a:p>
        </p:txBody>
      </p:sp>
      <p:sp>
        <p:nvSpPr>
          <p:cNvPr id="86" name="Google Shape;86;p16"/>
          <p:cNvSpPr txBox="1"/>
          <p:nvPr/>
        </p:nvSpPr>
        <p:spPr>
          <a:xfrm>
            <a:off x="4947575" y="3331450"/>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1 + 2 + sumList 3 : []</a:t>
            </a:r>
            <a:endParaRPr>
              <a:solidFill>
                <a:srgbClr val="D9EAD3"/>
              </a:solidFill>
            </a:endParaRPr>
          </a:p>
        </p:txBody>
      </p:sp>
      <p:sp>
        <p:nvSpPr>
          <p:cNvPr id="87" name="Google Shape;87;p16"/>
          <p:cNvSpPr txBox="1"/>
          <p:nvPr/>
        </p:nvSpPr>
        <p:spPr>
          <a:xfrm>
            <a:off x="4947575" y="359717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1 + 2 + 3 + sumList []</a:t>
            </a:r>
            <a:endParaRPr>
              <a:solidFill>
                <a:srgbClr val="D9EAD3"/>
              </a:solidFill>
            </a:endParaRPr>
          </a:p>
        </p:txBody>
      </p:sp>
      <p:sp>
        <p:nvSpPr>
          <p:cNvPr id="88" name="Google Shape;88;p16"/>
          <p:cNvSpPr txBox="1"/>
          <p:nvPr/>
        </p:nvSpPr>
        <p:spPr>
          <a:xfrm>
            <a:off x="4947575" y="3862900"/>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1 + 2 + 3 + 0</a:t>
            </a:r>
            <a:endParaRPr>
              <a:solidFill>
                <a:srgbClr val="D9EAD3"/>
              </a:solidFill>
            </a:endParaRPr>
          </a:p>
        </p:txBody>
      </p:sp>
      <p:sp>
        <p:nvSpPr>
          <p:cNvPr id="89" name="Google Shape;89;p16"/>
          <p:cNvSpPr txBox="1"/>
          <p:nvPr/>
        </p:nvSpPr>
        <p:spPr>
          <a:xfrm>
            <a:off x="4947575" y="412862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b="1" lang="en" sz="1050">
                <a:solidFill>
                  <a:schemeClr val="dk1"/>
                </a:solidFill>
                <a:latin typeface="Roboto Mono"/>
                <a:ea typeface="Roboto Mono"/>
                <a:cs typeface="Roboto Mono"/>
                <a:sym typeface="Roboto Mono"/>
              </a:rPr>
              <a:t>6</a:t>
            </a:r>
            <a:endParaRPr b="1">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par>
                                <p:cTn fill="hold" nodeType="with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1000"/>
                                        <p:tgtEl>
                                          <p:spTgt spid="83"/>
                                        </p:tgtEl>
                                      </p:cBhvr>
                                    </p:animEffect>
                                  </p:childTnLst>
                                </p:cTn>
                              </p:par>
                              <p:par>
                                <p:cTn fill="hold" nodeType="with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1000"/>
                                        <p:tgtEl>
                                          <p:spTgt spid="84"/>
                                        </p:tgtEl>
                                      </p:cBhvr>
                                    </p:animEffect>
                                  </p:childTnLst>
                                </p:cTn>
                              </p:par>
                              <p:par>
                                <p:cTn fill="hold" nodeType="with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1000"/>
                                        <p:tgtEl>
                                          <p:spTgt spid="85"/>
                                        </p:tgtEl>
                                      </p:cBhvr>
                                    </p:animEffect>
                                  </p:childTnLst>
                                </p:cTn>
                              </p:par>
                              <p:par>
                                <p:cTn fill="hold" nodeType="withEffect" presetClass="entr" presetID="10" presetSubtype="0">
                                  <p:stCondLst>
                                    <p:cond delay="0"/>
                                  </p:stCondLst>
                                  <p:childTnLst>
                                    <p:set>
                                      <p:cBhvr>
                                        <p:cTn dur="1" fill="hold">
                                          <p:stCondLst>
                                            <p:cond delay="0"/>
                                          </p:stCondLst>
                                        </p:cTn>
                                        <p:tgtEl>
                                          <p:spTgt spid="86"/>
                                        </p:tgtEl>
                                        <p:attrNameLst>
                                          <p:attrName>style.visibility</p:attrName>
                                        </p:attrNameLst>
                                      </p:cBhvr>
                                      <p:to>
                                        <p:strVal val="visible"/>
                                      </p:to>
                                    </p:set>
                                    <p:animEffect filter="fade" transition="in">
                                      <p:cBhvr>
                                        <p:cTn dur="1000"/>
                                        <p:tgtEl>
                                          <p:spTgt spid="86"/>
                                        </p:tgtEl>
                                      </p:cBhvr>
                                    </p:animEffect>
                                  </p:childTnLst>
                                </p:cTn>
                              </p:par>
                              <p:par>
                                <p:cTn fill="hold" nodeType="with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1000"/>
                                        <p:tgtEl>
                                          <p:spTgt spid="87"/>
                                        </p:tgtEl>
                                      </p:cBhvr>
                                    </p:animEffect>
                                  </p:childTnLst>
                                </p:cTn>
                              </p:par>
                              <p:par>
                                <p:cTn fill="hold" nodeType="with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1000"/>
                                        <p:tgtEl>
                                          <p:spTgt spid="88"/>
                                        </p:tgtEl>
                                      </p:cBhvr>
                                    </p:animEffect>
                                  </p:childTnLst>
                                </p:cTn>
                              </p:par>
                              <p:par>
                                <p:cTn fill="hold" nodeType="with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52"/>
          <p:cNvSpPr/>
          <p:nvPr/>
        </p:nvSpPr>
        <p:spPr>
          <a:xfrm>
            <a:off x="537975" y="594850"/>
            <a:ext cx="4429800" cy="41538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1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569CD6"/>
                </a:solidFill>
                <a:latin typeface="Roboto Mono"/>
                <a:ea typeface="Roboto Mono"/>
                <a:cs typeface="Roboto Mono"/>
                <a:sym typeface="Roboto Mono"/>
              </a:rPr>
              <a:t>data</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 Empty</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D4D4D4"/>
                </a:solidFill>
                <a:latin typeface="Roboto Mono"/>
                <a:ea typeface="Roboto Mono"/>
                <a:cs typeface="Roboto Mono"/>
                <a:sym typeface="Roboto Mono"/>
              </a:rPr>
              <a:t>          | Branch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Integer</a:t>
            </a:r>
            <a:endParaRPr sz="11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deriving</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Show</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Eq</a:t>
            </a:r>
            <a:r>
              <a:rPr lang="en" sz="1150">
                <a:solidFill>
                  <a:srgbClr val="D4D4D4"/>
                </a:solidFill>
                <a:latin typeface="Roboto Mono"/>
                <a:ea typeface="Roboto Mono"/>
                <a:cs typeface="Roboto Mono"/>
                <a:sym typeface="Roboto Mono"/>
              </a:rPr>
              <a:t>)</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Branch</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(Branch</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(Branch Empty Empty </a:t>
            </a:r>
            <a:r>
              <a:rPr lang="en" sz="1050">
                <a:solidFill>
                  <a:srgbClr val="B5CEA8"/>
                </a:solidFill>
                <a:latin typeface="Roboto Mono"/>
                <a:ea typeface="Roboto Mono"/>
                <a:cs typeface="Roboto Mono"/>
                <a:sym typeface="Roboto Mono"/>
              </a:rPr>
              <a:t>10</a:t>
            </a:r>
            <a:r>
              <a:rPr lang="en" sz="1050">
                <a:solidFill>
                  <a:srgbClr val="D4D4D4"/>
                </a:solidFill>
                <a:latin typeface="Roboto Mono"/>
                <a:ea typeface="Roboto Mono"/>
                <a:cs typeface="Roboto Mono"/>
                <a:sym typeface="Roboto Mono"/>
              </a:rPr>
              <a:t>)</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(Branch Empty Empty </a:t>
            </a:r>
            <a:r>
              <a:rPr lang="en" sz="1050">
                <a:solidFill>
                  <a:srgbClr val="B5CEA8"/>
                </a:solidFill>
                <a:latin typeface="Roboto Mono"/>
                <a:ea typeface="Roboto Mono"/>
                <a:cs typeface="Roboto Mono"/>
                <a:sym typeface="Roboto Mono"/>
              </a:rPr>
              <a:t>47</a:t>
            </a:r>
            <a:r>
              <a:rPr lang="en" sz="1050">
                <a:solidFill>
                  <a:srgbClr val="D4D4D4"/>
                </a:solidFill>
                <a:latin typeface="Roboto Mono"/>
                <a:ea typeface="Roboto Mono"/>
                <a:cs typeface="Roboto Mono"/>
                <a:sym typeface="Roboto Mono"/>
              </a:rPr>
              <a:t>)</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a:t>
            </a:r>
            <a:r>
              <a:rPr lang="en" sz="1050">
                <a:solidFill>
                  <a:srgbClr val="B5CEA8"/>
                </a:solidFill>
                <a:latin typeface="Roboto Mono"/>
                <a:ea typeface="Roboto Mono"/>
                <a:cs typeface="Roboto Mono"/>
                <a:sym typeface="Roboto Mono"/>
              </a:rPr>
              <a:t>33</a:t>
            </a:r>
            <a:endParaRPr sz="1050">
              <a:solidFill>
                <a:srgbClr val="B5CEA8"/>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(Branch</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Empty</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(Branch Empty Empty </a:t>
            </a:r>
            <a:r>
              <a:rPr lang="en" sz="1050">
                <a:solidFill>
                  <a:srgbClr val="B5CEA8"/>
                </a:solidFill>
                <a:latin typeface="Roboto Mono"/>
                <a:ea typeface="Roboto Mono"/>
                <a:cs typeface="Roboto Mono"/>
                <a:sym typeface="Roboto Mono"/>
              </a:rPr>
              <a:t>93</a:t>
            </a:r>
            <a:r>
              <a:rPr lang="en" sz="1050">
                <a:solidFill>
                  <a:srgbClr val="D4D4D4"/>
                </a:solidFill>
                <a:latin typeface="Roboto Mono"/>
                <a:ea typeface="Roboto Mono"/>
                <a:cs typeface="Roboto Mono"/>
                <a:sym typeface="Roboto Mono"/>
              </a:rPr>
              <a:t>)</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a:t>
            </a:r>
            <a:r>
              <a:rPr lang="en" sz="1050">
                <a:solidFill>
                  <a:srgbClr val="B5CEA8"/>
                </a:solidFill>
                <a:latin typeface="Roboto Mono"/>
                <a:ea typeface="Roboto Mono"/>
                <a:cs typeface="Roboto Mono"/>
                <a:sym typeface="Roboto Mono"/>
              </a:rPr>
              <a:t>81</a:t>
            </a:r>
            <a:endParaRPr sz="1050">
              <a:solidFill>
                <a:srgbClr val="B5CEA8"/>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a:t>
            </a:r>
            <a:r>
              <a:rPr lang="en" sz="1050">
                <a:solidFill>
                  <a:srgbClr val="B5CEA8"/>
                </a:solidFill>
                <a:latin typeface="Roboto Mono"/>
                <a:ea typeface="Roboto Mono"/>
                <a:cs typeface="Roboto Mono"/>
                <a:sym typeface="Roboto Mono"/>
              </a:rPr>
              <a:t>60</a:t>
            </a:r>
            <a:endParaRPr sz="1050">
              <a:solidFill>
                <a:srgbClr val="B5CEA8"/>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00">
              <a:solidFill>
                <a:srgbClr val="CE9178"/>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98C379"/>
              </a:solidFill>
              <a:latin typeface="Roboto Mono"/>
              <a:ea typeface="Roboto Mono"/>
              <a:cs typeface="Roboto Mono"/>
              <a:sym typeface="Roboto Mono"/>
            </a:endParaRPr>
          </a:p>
        </p:txBody>
      </p:sp>
      <p:cxnSp>
        <p:nvCxnSpPr>
          <p:cNvPr id="652" name="Google Shape;652;p52"/>
          <p:cNvCxnSpPr>
            <a:stCxn id="653" idx="2"/>
            <a:endCxn id="654" idx="0"/>
          </p:cNvCxnSpPr>
          <p:nvPr/>
        </p:nvCxnSpPr>
        <p:spPr>
          <a:xfrm flipH="1">
            <a:off x="6324550" y="2228325"/>
            <a:ext cx="579300" cy="329400"/>
          </a:xfrm>
          <a:prstGeom prst="straightConnector1">
            <a:avLst/>
          </a:prstGeom>
          <a:noFill/>
          <a:ln cap="flat" cmpd="sng" w="28575">
            <a:solidFill>
              <a:schemeClr val="dk2"/>
            </a:solidFill>
            <a:prstDash val="solid"/>
            <a:round/>
            <a:headEnd len="med" w="med" type="none"/>
            <a:tailEnd len="med" w="med" type="triangle"/>
          </a:ln>
        </p:spPr>
      </p:cxnSp>
      <p:cxnSp>
        <p:nvCxnSpPr>
          <p:cNvPr id="655" name="Google Shape;655;p52"/>
          <p:cNvCxnSpPr>
            <a:stCxn id="654" idx="2"/>
            <a:endCxn id="656" idx="0"/>
          </p:cNvCxnSpPr>
          <p:nvPr/>
        </p:nvCxnSpPr>
        <p:spPr>
          <a:xfrm flipH="1">
            <a:off x="5762300" y="3019300"/>
            <a:ext cx="562200" cy="558300"/>
          </a:xfrm>
          <a:prstGeom prst="straightConnector1">
            <a:avLst/>
          </a:prstGeom>
          <a:noFill/>
          <a:ln cap="flat" cmpd="sng" w="28575">
            <a:solidFill>
              <a:schemeClr val="dk2"/>
            </a:solidFill>
            <a:prstDash val="solid"/>
            <a:round/>
            <a:headEnd len="med" w="med" type="none"/>
            <a:tailEnd len="med" w="med" type="triangle"/>
          </a:ln>
        </p:spPr>
      </p:cxnSp>
      <p:cxnSp>
        <p:nvCxnSpPr>
          <p:cNvPr id="657" name="Google Shape;657;p52"/>
          <p:cNvCxnSpPr>
            <a:stCxn id="654" idx="2"/>
            <a:endCxn id="658" idx="0"/>
          </p:cNvCxnSpPr>
          <p:nvPr/>
        </p:nvCxnSpPr>
        <p:spPr>
          <a:xfrm>
            <a:off x="6324500" y="3019300"/>
            <a:ext cx="528000" cy="558300"/>
          </a:xfrm>
          <a:prstGeom prst="straightConnector1">
            <a:avLst/>
          </a:prstGeom>
          <a:noFill/>
          <a:ln cap="flat" cmpd="sng" w="28575">
            <a:solidFill>
              <a:schemeClr val="dk2"/>
            </a:solidFill>
            <a:prstDash val="solid"/>
            <a:round/>
            <a:headEnd len="med" w="med" type="none"/>
            <a:tailEnd len="med" w="med" type="triangle"/>
          </a:ln>
        </p:spPr>
      </p:cxnSp>
      <p:cxnSp>
        <p:nvCxnSpPr>
          <p:cNvPr id="659" name="Google Shape;659;p52"/>
          <p:cNvCxnSpPr>
            <a:stCxn id="653" idx="2"/>
            <a:endCxn id="660" idx="0"/>
          </p:cNvCxnSpPr>
          <p:nvPr/>
        </p:nvCxnSpPr>
        <p:spPr>
          <a:xfrm>
            <a:off x="6903850" y="2228325"/>
            <a:ext cx="711900" cy="329400"/>
          </a:xfrm>
          <a:prstGeom prst="straightConnector1">
            <a:avLst/>
          </a:prstGeom>
          <a:noFill/>
          <a:ln cap="flat" cmpd="sng" w="28575">
            <a:solidFill>
              <a:schemeClr val="dk2"/>
            </a:solidFill>
            <a:prstDash val="solid"/>
            <a:round/>
            <a:headEnd len="med" w="med" type="none"/>
            <a:tailEnd len="med" w="med" type="triangle"/>
          </a:ln>
        </p:spPr>
      </p:cxnSp>
      <p:cxnSp>
        <p:nvCxnSpPr>
          <p:cNvPr id="661" name="Google Shape;661;p52"/>
          <p:cNvCxnSpPr>
            <a:stCxn id="660" idx="2"/>
            <a:endCxn id="662" idx="0"/>
          </p:cNvCxnSpPr>
          <p:nvPr/>
        </p:nvCxnSpPr>
        <p:spPr>
          <a:xfrm>
            <a:off x="7615750" y="3019300"/>
            <a:ext cx="535500" cy="558300"/>
          </a:xfrm>
          <a:prstGeom prst="straightConnector1">
            <a:avLst/>
          </a:prstGeom>
          <a:noFill/>
          <a:ln cap="flat" cmpd="sng" w="28575">
            <a:solidFill>
              <a:schemeClr val="dk2"/>
            </a:solidFill>
            <a:prstDash val="solid"/>
            <a:round/>
            <a:headEnd len="med" w="med" type="none"/>
            <a:tailEnd len="med" w="med" type="triangle"/>
          </a:ln>
        </p:spPr>
      </p:cxnSp>
      <p:sp>
        <p:nvSpPr>
          <p:cNvPr id="653" name="Google Shape;653;p52"/>
          <p:cNvSpPr txBox="1"/>
          <p:nvPr/>
        </p:nvSpPr>
        <p:spPr>
          <a:xfrm>
            <a:off x="6522250" y="17666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60</a:t>
            </a:r>
            <a:endParaRPr b="1" sz="1800">
              <a:solidFill>
                <a:srgbClr val="3C78D8"/>
              </a:solidFill>
              <a:latin typeface="Roboto Mono"/>
              <a:ea typeface="Roboto Mono"/>
              <a:cs typeface="Roboto Mono"/>
              <a:sym typeface="Roboto Mono"/>
            </a:endParaRPr>
          </a:p>
        </p:txBody>
      </p:sp>
      <p:sp>
        <p:nvSpPr>
          <p:cNvPr id="662" name="Google Shape;662;p52"/>
          <p:cNvSpPr txBox="1"/>
          <p:nvPr/>
        </p:nvSpPr>
        <p:spPr>
          <a:xfrm>
            <a:off x="7769675" y="35775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93</a:t>
            </a:r>
            <a:endParaRPr b="1" sz="1800">
              <a:solidFill>
                <a:srgbClr val="3C78D8"/>
              </a:solidFill>
              <a:latin typeface="Roboto Mono"/>
              <a:ea typeface="Roboto Mono"/>
              <a:cs typeface="Roboto Mono"/>
              <a:sym typeface="Roboto Mono"/>
            </a:endParaRPr>
          </a:p>
        </p:txBody>
      </p:sp>
      <p:sp>
        <p:nvSpPr>
          <p:cNvPr id="660" name="Google Shape;660;p52"/>
          <p:cNvSpPr txBox="1"/>
          <p:nvPr/>
        </p:nvSpPr>
        <p:spPr>
          <a:xfrm>
            <a:off x="7234150" y="255760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81</a:t>
            </a:r>
            <a:endParaRPr b="1" sz="1800">
              <a:solidFill>
                <a:srgbClr val="3C78D8"/>
              </a:solidFill>
              <a:latin typeface="Roboto Mono"/>
              <a:ea typeface="Roboto Mono"/>
              <a:cs typeface="Roboto Mono"/>
              <a:sym typeface="Roboto Mono"/>
            </a:endParaRPr>
          </a:p>
        </p:txBody>
      </p:sp>
      <p:sp>
        <p:nvSpPr>
          <p:cNvPr id="658" name="Google Shape;658;p52"/>
          <p:cNvSpPr txBox="1"/>
          <p:nvPr/>
        </p:nvSpPr>
        <p:spPr>
          <a:xfrm>
            <a:off x="6470938" y="35775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47</a:t>
            </a:r>
            <a:endParaRPr b="1" sz="1800">
              <a:solidFill>
                <a:srgbClr val="3C78D8"/>
              </a:solidFill>
              <a:latin typeface="Roboto Mono"/>
              <a:ea typeface="Roboto Mono"/>
              <a:cs typeface="Roboto Mono"/>
              <a:sym typeface="Roboto Mono"/>
            </a:endParaRPr>
          </a:p>
        </p:txBody>
      </p:sp>
      <p:sp>
        <p:nvSpPr>
          <p:cNvPr id="656" name="Google Shape;656;p52"/>
          <p:cNvSpPr txBox="1"/>
          <p:nvPr/>
        </p:nvSpPr>
        <p:spPr>
          <a:xfrm>
            <a:off x="5380550" y="35775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10</a:t>
            </a:r>
            <a:endParaRPr b="1" sz="1800">
              <a:solidFill>
                <a:srgbClr val="3C78D8"/>
              </a:solidFill>
              <a:latin typeface="Roboto Mono"/>
              <a:ea typeface="Roboto Mono"/>
              <a:cs typeface="Roboto Mono"/>
              <a:sym typeface="Roboto Mono"/>
            </a:endParaRPr>
          </a:p>
        </p:txBody>
      </p:sp>
      <p:sp>
        <p:nvSpPr>
          <p:cNvPr id="654" name="Google Shape;654;p52"/>
          <p:cNvSpPr txBox="1"/>
          <p:nvPr/>
        </p:nvSpPr>
        <p:spPr>
          <a:xfrm>
            <a:off x="5942900" y="255760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33</a:t>
            </a:r>
            <a:endParaRPr b="1" sz="1800">
              <a:solidFill>
                <a:srgbClr val="3C78D8"/>
              </a:solidFill>
              <a:latin typeface="Roboto Mono"/>
              <a:ea typeface="Roboto Mono"/>
              <a:cs typeface="Roboto Mono"/>
              <a:sym typeface="Roboto Mon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53"/>
          <p:cNvSpPr/>
          <p:nvPr/>
        </p:nvSpPr>
        <p:spPr>
          <a:xfrm>
            <a:off x="537975" y="594850"/>
            <a:ext cx="4429800" cy="41538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1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569CD6"/>
                </a:solidFill>
                <a:latin typeface="Roboto Mono"/>
                <a:ea typeface="Roboto Mono"/>
                <a:cs typeface="Roboto Mono"/>
                <a:sym typeface="Roboto Mono"/>
              </a:rPr>
              <a:t>data</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 Empty</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D4D4D4"/>
                </a:solidFill>
                <a:latin typeface="Roboto Mono"/>
                <a:ea typeface="Roboto Mono"/>
                <a:cs typeface="Roboto Mono"/>
                <a:sym typeface="Roboto Mono"/>
              </a:rPr>
              <a:t>          | Branch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Integer</a:t>
            </a:r>
            <a:endParaRPr sz="11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deriving</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Show</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Eq</a:t>
            </a:r>
            <a:r>
              <a:rPr lang="en" sz="1150">
                <a:solidFill>
                  <a:srgbClr val="D4D4D4"/>
                </a:solidFill>
                <a:latin typeface="Roboto Mono"/>
                <a:ea typeface="Roboto Mono"/>
                <a:cs typeface="Roboto Mono"/>
                <a:sym typeface="Roboto Mono"/>
              </a:rPr>
              <a:t>)</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tsum Empty = </a:t>
            </a:r>
            <a:r>
              <a:rPr lang="en" sz="1050">
                <a:solidFill>
                  <a:srgbClr val="B5CEA8"/>
                </a:solidFill>
                <a:latin typeface="Roboto Mono"/>
                <a:ea typeface="Roboto Mono"/>
                <a:cs typeface="Roboto Mono"/>
                <a:sym typeface="Roboto Mono"/>
              </a:rPr>
              <a:t>0</a:t>
            </a:r>
            <a:endParaRPr sz="1050">
              <a:solidFill>
                <a:srgbClr val="B5CEA8"/>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tsum (Branch left right value) =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value + tsum left + tsum right</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00">
              <a:solidFill>
                <a:srgbClr val="CE9178"/>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98C379"/>
              </a:solidFill>
              <a:latin typeface="Roboto Mono"/>
              <a:ea typeface="Roboto Mono"/>
              <a:cs typeface="Roboto Mono"/>
              <a:sym typeface="Roboto Mono"/>
            </a:endParaRPr>
          </a:p>
        </p:txBody>
      </p:sp>
      <p:cxnSp>
        <p:nvCxnSpPr>
          <p:cNvPr id="668" name="Google Shape;668;p53"/>
          <p:cNvCxnSpPr>
            <a:stCxn id="669" idx="2"/>
            <a:endCxn id="670" idx="0"/>
          </p:cNvCxnSpPr>
          <p:nvPr/>
        </p:nvCxnSpPr>
        <p:spPr>
          <a:xfrm flipH="1">
            <a:off x="6324550" y="2228325"/>
            <a:ext cx="579300" cy="329400"/>
          </a:xfrm>
          <a:prstGeom prst="straightConnector1">
            <a:avLst/>
          </a:prstGeom>
          <a:noFill/>
          <a:ln cap="flat" cmpd="sng" w="28575">
            <a:solidFill>
              <a:schemeClr val="dk2"/>
            </a:solidFill>
            <a:prstDash val="solid"/>
            <a:round/>
            <a:headEnd len="med" w="med" type="none"/>
            <a:tailEnd len="med" w="med" type="triangle"/>
          </a:ln>
        </p:spPr>
      </p:cxnSp>
      <p:cxnSp>
        <p:nvCxnSpPr>
          <p:cNvPr id="671" name="Google Shape;671;p53"/>
          <p:cNvCxnSpPr>
            <a:stCxn id="670" idx="2"/>
            <a:endCxn id="672" idx="0"/>
          </p:cNvCxnSpPr>
          <p:nvPr/>
        </p:nvCxnSpPr>
        <p:spPr>
          <a:xfrm flipH="1">
            <a:off x="5762300" y="3019300"/>
            <a:ext cx="562200" cy="558300"/>
          </a:xfrm>
          <a:prstGeom prst="straightConnector1">
            <a:avLst/>
          </a:prstGeom>
          <a:noFill/>
          <a:ln cap="flat" cmpd="sng" w="28575">
            <a:solidFill>
              <a:schemeClr val="dk2"/>
            </a:solidFill>
            <a:prstDash val="solid"/>
            <a:round/>
            <a:headEnd len="med" w="med" type="none"/>
            <a:tailEnd len="med" w="med" type="triangle"/>
          </a:ln>
        </p:spPr>
      </p:cxnSp>
      <p:cxnSp>
        <p:nvCxnSpPr>
          <p:cNvPr id="673" name="Google Shape;673;p53"/>
          <p:cNvCxnSpPr>
            <a:stCxn id="670" idx="2"/>
            <a:endCxn id="674" idx="0"/>
          </p:cNvCxnSpPr>
          <p:nvPr/>
        </p:nvCxnSpPr>
        <p:spPr>
          <a:xfrm>
            <a:off x="6324500" y="3019300"/>
            <a:ext cx="528000" cy="558300"/>
          </a:xfrm>
          <a:prstGeom prst="straightConnector1">
            <a:avLst/>
          </a:prstGeom>
          <a:noFill/>
          <a:ln cap="flat" cmpd="sng" w="28575">
            <a:solidFill>
              <a:schemeClr val="dk2"/>
            </a:solidFill>
            <a:prstDash val="solid"/>
            <a:round/>
            <a:headEnd len="med" w="med" type="none"/>
            <a:tailEnd len="med" w="med" type="triangle"/>
          </a:ln>
        </p:spPr>
      </p:cxnSp>
      <p:cxnSp>
        <p:nvCxnSpPr>
          <p:cNvPr id="675" name="Google Shape;675;p53"/>
          <p:cNvCxnSpPr>
            <a:stCxn id="669" idx="2"/>
            <a:endCxn id="676" idx="0"/>
          </p:cNvCxnSpPr>
          <p:nvPr/>
        </p:nvCxnSpPr>
        <p:spPr>
          <a:xfrm>
            <a:off x="6903850" y="2228325"/>
            <a:ext cx="711900" cy="329400"/>
          </a:xfrm>
          <a:prstGeom prst="straightConnector1">
            <a:avLst/>
          </a:prstGeom>
          <a:noFill/>
          <a:ln cap="flat" cmpd="sng" w="28575">
            <a:solidFill>
              <a:schemeClr val="dk2"/>
            </a:solidFill>
            <a:prstDash val="solid"/>
            <a:round/>
            <a:headEnd len="med" w="med" type="none"/>
            <a:tailEnd len="med" w="med" type="triangle"/>
          </a:ln>
        </p:spPr>
      </p:cxnSp>
      <p:cxnSp>
        <p:nvCxnSpPr>
          <p:cNvPr id="677" name="Google Shape;677;p53"/>
          <p:cNvCxnSpPr>
            <a:stCxn id="676" idx="2"/>
            <a:endCxn id="678" idx="0"/>
          </p:cNvCxnSpPr>
          <p:nvPr/>
        </p:nvCxnSpPr>
        <p:spPr>
          <a:xfrm>
            <a:off x="7615750" y="3019300"/>
            <a:ext cx="535500" cy="558300"/>
          </a:xfrm>
          <a:prstGeom prst="straightConnector1">
            <a:avLst/>
          </a:prstGeom>
          <a:noFill/>
          <a:ln cap="flat" cmpd="sng" w="28575">
            <a:solidFill>
              <a:schemeClr val="dk2"/>
            </a:solidFill>
            <a:prstDash val="solid"/>
            <a:round/>
            <a:headEnd len="med" w="med" type="none"/>
            <a:tailEnd len="med" w="med" type="triangle"/>
          </a:ln>
        </p:spPr>
      </p:cxnSp>
      <p:sp>
        <p:nvSpPr>
          <p:cNvPr id="669" name="Google Shape;669;p53"/>
          <p:cNvSpPr txBox="1"/>
          <p:nvPr/>
        </p:nvSpPr>
        <p:spPr>
          <a:xfrm>
            <a:off x="6522250" y="17666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60</a:t>
            </a:r>
            <a:endParaRPr b="1" sz="1800">
              <a:solidFill>
                <a:srgbClr val="3C78D8"/>
              </a:solidFill>
              <a:latin typeface="Roboto Mono"/>
              <a:ea typeface="Roboto Mono"/>
              <a:cs typeface="Roboto Mono"/>
              <a:sym typeface="Roboto Mono"/>
            </a:endParaRPr>
          </a:p>
        </p:txBody>
      </p:sp>
      <p:sp>
        <p:nvSpPr>
          <p:cNvPr id="678" name="Google Shape;678;p53"/>
          <p:cNvSpPr txBox="1"/>
          <p:nvPr/>
        </p:nvSpPr>
        <p:spPr>
          <a:xfrm>
            <a:off x="7769675" y="35775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93</a:t>
            </a:r>
            <a:endParaRPr b="1" sz="1800">
              <a:solidFill>
                <a:srgbClr val="3C78D8"/>
              </a:solidFill>
              <a:latin typeface="Roboto Mono"/>
              <a:ea typeface="Roboto Mono"/>
              <a:cs typeface="Roboto Mono"/>
              <a:sym typeface="Roboto Mono"/>
            </a:endParaRPr>
          </a:p>
        </p:txBody>
      </p:sp>
      <p:sp>
        <p:nvSpPr>
          <p:cNvPr id="676" name="Google Shape;676;p53"/>
          <p:cNvSpPr txBox="1"/>
          <p:nvPr/>
        </p:nvSpPr>
        <p:spPr>
          <a:xfrm>
            <a:off x="7234150" y="255760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81</a:t>
            </a:r>
            <a:endParaRPr b="1" sz="1800">
              <a:solidFill>
                <a:srgbClr val="3C78D8"/>
              </a:solidFill>
              <a:latin typeface="Roboto Mono"/>
              <a:ea typeface="Roboto Mono"/>
              <a:cs typeface="Roboto Mono"/>
              <a:sym typeface="Roboto Mono"/>
            </a:endParaRPr>
          </a:p>
        </p:txBody>
      </p:sp>
      <p:sp>
        <p:nvSpPr>
          <p:cNvPr id="674" name="Google Shape;674;p53"/>
          <p:cNvSpPr txBox="1"/>
          <p:nvPr/>
        </p:nvSpPr>
        <p:spPr>
          <a:xfrm>
            <a:off x="6470938" y="35775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47</a:t>
            </a:r>
            <a:endParaRPr b="1" sz="1800">
              <a:solidFill>
                <a:srgbClr val="3C78D8"/>
              </a:solidFill>
              <a:latin typeface="Roboto Mono"/>
              <a:ea typeface="Roboto Mono"/>
              <a:cs typeface="Roboto Mono"/>
              <a:sym typeface="Roboto Mono"/>
            </a:endParaRPr>
          </a:p>
        </p:txBody>
      </p:sp>
      <p:sp>
        <p:nvSpPr>
          <p:cNvPr id="672" name="Google Shape;672;p53"/>
          <p:cNvSpPr txBox="1"/>
          <p:nvPr/>
        </p:nvSpPr>
        <p:spPr>
          <a:xfrm>
            <a:off x="5380550" y="35775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10</a:t>
            </a:r>
            <a:endParaRPr b="1" sz="1800">
              <a:solidFill>
                <a:srgbClr val="3C78D8"/>
              </a:solidFill>
              <a:latin typeface="Roboto Mono"/>
              <a:ea typeface="Roboto Mono"/>
              <a:cs typeface="Roboto Mono"/>
              <a:sym typeface="Roboto Mono"/>
            </a:endParaRPr>
          </a:p>
        </p:txBody>
      </p:sp>
      <p:sp>
        <p:nvSpPr>
          <p:cNvPr id="670" name="Google Shape;670;p53"/>
          <p:cNvSpPr txBox="1"/>
          <p:nvPr/>
        </p:nvSpPr>
        <p:spPr>
          <a:xfrm>
            <a:off x="5942900" y="255760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33</a:t>
            </a:r>
            <a:endParaRPr b="1" sz="1800">
              <a:solidFill>
                <a:srgbClr val="3C78D8"/>
              </a:solidFill>
              <a:latin typeface="Roboto Mono"/>
              <a:ea typeface="Roboto Mono"/>
              <a:cs typeface="Roboto Mono"/>
              <a:sym typeface="Roboto Mon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sp>
        <p:nvSpPr>
          <p:cNvPr id="683" name="Google Shape;683;p54"/>
          <p:cNvSpPr/>
          <p:nvPr/>
        </p:nvSpPr>
        <p:spPr>
          <a:xfrm>
            <a:off x="537975" y="594850"/>
            <a:ext cx="4429800" cy="41538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1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569CD6"/>
                </a:solidFill>
                <a:latin typeface="Roboto Mono"/>
                <a:ea typeface="Roboto Mono"/>
                <a:cs typeface="Roboto Mono"/>
                <a:sym typeface="Roboto Mono"/>
              </a:rPr>
              <a:t>data</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 Empty</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D4D4D4"/>
                </a:solidFill>
                <a:latin typeface="Roboto Mono"/>
                <a:ea typeface="Roboto Mono"/>
                <a:cs typeface="Roboto Mono"/>
                <a:sym typeface="Roboto Mono"/>
              </a:rPr>
              <a:t>          | Branch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Tree</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Integer</a:t>
            </a:r>
            <a:endParaRPr sz="11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deriving</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Show</a:t>
            </a:r>
            <a:r>
              <a:rPr lang="en" sz="1150">
                <a:solidFill>
                  <a:srgbClr val="D4D4D4"/>
                </a:solidFill>
                <a:latin typeface="Roboto Mono"/>
                <a:ea typeface="Roboto Mono"/>
                <a:cs typeface="Roboto Mono"/>
                <a:sym typeface="Roboto Mono"/>
              </a:rPr>
              <a:t>, </a:t>
            </a:r>
            <a:r>
              <a:rPr lang="en" sz="1150">
                <a:solidFill>
                  <a:srgbClr val="569CD6"/>
                </a:solidFill>
                <a:latin typeface="Roboto Mono"/>
                <a:ea typeface="Roboto Mono"/>
                <a:cs typeface="Roboto Mono"/>
                <a:sym typeface="Roboto Mono"/>
              </a:rPr>
              <a:t>Eq</a:t>
            </a:r>
            <a:r>
              <a:rPr lang="en" sz="1150">
                <a:solidFill>
                  <a:srgbClr val="D4D4D4"/>
                </a:solidFill>
                <a:latin typeface="Roboto Mono"/>
                <a:ea typeface="Roboto Mono"/>
                <a:cs typeface="Roboto Mono"/>
                <a:sym typeface="Roboto Mono"/>
              </a:rPr>
              <a:t>)</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569CD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D4D4D4"/>
                </a:solidFill>
                <a:latin typeface="Roboto Mono"/>
                <a:ea typeface="Roboto Mono"/>
                <a:cs typeface="Roboto Mono"/>
                <a:sym typeface="Roboto Mono"/>
              </a:rPr>
              <a:t>tfold fn initialValue Empty = initialValue</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tfold fn initialValue (Branch l r v)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fn v (fn foldLeftChild foldRightChild)</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a:t>
            </a:r>
            <a:r>
              <a:rPr lang="en" sz="1050">
                <a:solidFill>
                  <a:srgbClr val="569CD6"/>
                </a:solidFill>
                <a:latin typeface="Roboto Mono"/>
                <a:ea typeface="Roboto Mono"/>
                <a:cs typeface="Roboto Mono"/>
                <a:sym typeface="Roboto Mono"/>
              </a:rPr>
              <a:t>where</a:t>
            </a:r>
            <a:endParaRPr sz="10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foldLeftChild  = doFold l</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foldRightChild = doFold r</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doFold = tfold fn initialValue</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CDCAA"/>
                </a:solidFill>
                <a:latin typeface="Roboto Mono"/>
                <a:ea typeface="Roboto Mono"/>
                <a:cs typeface="Roboto Mono"/>
                <a:sym typeface="Roboto Mono"/>
              </a:rPr>
              <a:t>tsum</a:t>
            </a:r>
            <a:r>
              <a:rPr lang="en" sz="1050">
                <a:solidFill>
                  <a:srgbClr val="D4D4D4"/>
                </a:solidFill>
                <a:latin typeface="Roboto Mono"/>
                <a:ea typeface="Roboto Mono"/>
                <a:cs typeface="Roboto Mono"/>
                <a:sym typeface="Roboto Mono"/>
              </a:rPr>
              <a:t> :: </a:t>
            </a:r>
            <a:r>
              <a:rPr lang="en" sz="1050">
                <a:solidFill>
                  <a:srgbClr val="569CD6"/>
                </a:solidFill>
                <a:latin typeface="Roboto Mono"/>
                <a:ea typeface="Roboto Mono"/>
                <a:cs typeface="Roboto Mono"/>
                <a:sym typeface="Roboto Mono"/>
              </a:rPr>
              <a:t>Tree</a:t>
            </a:r>
            <a:r>
              <a:rPr lang="en" sz="1050">
                <a:solidFill>
                  <a:srgbClr val="D4D4D4"/>
                </a:solidFill>
                <a:latin typeface="Roboto Mono"/>
                <a:ea typeface="Roboto Mono"/>
                <a:cs typeface="Roboto Mono"/>
                <a:sym typeface="Roboto Mono"/>
              </a:rPr>
              <a:t> -&gt; </a:t>
            </a:r>
            <a:r>
              <a:rPr lang="en" sz="1050">
                <a:solidFill>
                  <a:srgbClr val="569CD6"/>
                </a:solidFill>
                <a:latin typeface="Roboto Mono"/>
                <a:ea typeface="Roboto Mono"/>
                <a:cs typeface="Roboto Mono"/>
                <a:sym typeface="Roboto Mono"/>
              </a:rPr>
              <a:t>Integer</a:t>
            </a:r>
            <a:endParaRPr sz="10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tsum = tfold (</a:t>
            </a:r>
            <a:r>
              <a:rPr lang="en" sz="1050">
                <a:solidFill>
                  <a:srgbClr val="DCDCAA"/>
                </a:solidFill>
                <a:latin typeface="Roboto Mono"/>
                <a:ea typeface="Roboto Mono"/>
                <a:cs typeface="Roboto Mono"/>
                <a:sym typeface="Roboto Mono"/>
              </a:rPr>
              <a:t>+</a:t>
            </a:r>
            <a:r>
              <a:rPr lang="en" sz="1050">
                <a:solidFill>
                  <a:srgbClr val="D4D4D4"/>
                </a:solidFill>
                <a:latin typeface="Roboto Mono"/>
                <a:ea typeface="Roboto Mono"/>
                <a:cs typeface="Roboto Mono"/>
                <a:sym typeface="Roboto Mono"/>
              </a:rPr>
              <a:t>) </a:t>
            </a:r>
            <a:r>
              <a:rPr lang="en" sz="1050">
                <a:solidFill>
                  <a:srgbClr val="B5CEA8"/>
                </a:solidFill>
                <a:latin typeface="Roboto Mono"/>
                <a:ea typeface="Roboto Mono"/>
                <a:cs typeface="Roboto Mono"/>
                <a:sym typeface="Roboto Mono"/>
              </a:rPr>
              <a:t>0</a:t>
            </a:r>
            <a:endParaRPr sz="1050">
              <a:solidFill>
                <a:srgbClr val="B5CEA8"/>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100">
              <a:solidFill>
                <a:srgbClr val="CE9178"/>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98C379"/>
              </a:solidFill>
              <a:latin typeface="Roboto Mono"/>
              <a:ea typeface="Roboto Mono"/>
              <a:cs typeface="Roboto Mono"/>
              <a:sym typeface="Roboto Mono"/>
            </a:endParaRPr>
          </a:p>
        </p:txBody>
      </p:sp>
      <p:cxnSp>
        <p:nvCxnSpPr>
          <p:cNvPr id="684" name="Google Shape;684;p54"/>
          <p:cNvCxnSpPr>
            <a:stCxn id="685" idx="2"/>
            <a:endCxn id="686" idx="0"/>
          </p:cNvCxnSpPr>
          <p:nvPr/>
        </p:nvCxnSpPr>
        <p:spPr>
          <a:xfrm flipH="1">
            <a:off x="6324550" y="2228325"/>
            <a:ext cx="579300" cy="329400"/>
          </a:xfrm>
          <a:prstGeom prst="straightConnector1">
            <a:avLst/>
          </a:prstGeom>
          <a:noFill/>
          <a:ln cap="flat" cmpd="sng" w="28575">
            <a:solidFill>
              <a:schemeClr val="dk2"/>
            </a:solidFill>
            <a:prstDash val="solid"/>
            <a:round/>
            <a:headEnd len="med" w="med" type="none"/>
            <a:tailEnd len="med" w="med" type="triangle"/>
          </a:ln>
        </p:spPr>
      </p:cxnSp>
      <p:cxnSp>
        <p:nvCxnSpPr>
          <p:cNvPr id="687" name="Google Shape;687;p54"/>
          <p:cNvCxnSpPr>
            <a:stCxn id="686" idx="2"/>
            <a:endCxn id="688" idx="0"/>
          </p:cNvCxnSpPr>
          <p:nvPr/>
        </p:nvCxnSpPr>
        <p:spPr>
          <a:xfrm flipH="1">
            <a:off x="5762300" y="3019300"/>
            <a:ext cx="562200" cy="558300"/>
          </a:xfrm>
          <a:prstGeom prst="straightConnector1">
            <a:avLst/>
          </a:prstGeom>
          <a:noFill/>
          <a:ln cap="flat" cmpd="sng" w="28575">
            <a:solidFill>
              <a:schemeClr val="dk2"/>
            </a:solidFill>
            <a:prstDash val="solid"/>
            <a:round/>
            <a:headEnd len="med" w="med" type="none"/>
            <a:tailEnd len="med" w="med" type="triangle"/>
          </a:ln>
        </p:spPr>
      </p:cxnSp>
      <p:cxnSp>
        <p:nvCxnSpPr>
          <p:cNvPr id="689" name="Google Shape;689;p54"/>
          <p:cNvCxnSpPr>
            <a:stCxn id="686" idx="2"/>
            <a:endCxn id="690" idx="0"/>
          </p:cNvCxnSpPr>
          <p:nvPr/>
        </p:nvCxnSpPr>
        <p:spPr>
          <a:xfrm>
            <a:off x="6324500" y="3019300"/>
            <a:ext cx="528000" cy="558300"/>
          </a:xfrm>
          <a:prstGeom prst="straightConnector1">
            <a:avLst/>
          </a:prstGeom>
          <a:noFill/>
          <a:ln cap="flat" cmpd="sng" w="28575">
            <a:solidFill>
              <a:schemeClr val="dk2"/>
            </a:solidFill>
            <a:prstDash val="solid"/>
            <a:round/>
            <a:headEnd len="med" w="med" type="none"/>
            <a:tailEnd len="med" w="med" type="triangle"/>
          </a:ln>
        </p:spPr>
      </p:cxnSp>
      <p:cxnSp>
        <p:nvCxnSpPr>
          <p:cNvPr id="691" name="Google Shape;691;p54"/>
          <p:cNvCxnSpPr>
            <a:stCxn id="685" idx="2"/>
            <a:endCxn id="692" idx="0"/>
          </p:cNvCxnSpPr>
          <p:nvPr/>
        </p:nvCxnSpPr>
        <p:spPr>
          <a:xfrm>
            <a:off x="6903850" y="2228325"/>
            <a:ext cx="711900" cy="329400"/>
          </a:xfrm>
          <a:prstGeom prst="straightConnector1">
            <a:avLst/>
          </a:prstGeom>
          <a:noFill/>
          <a:ln cap="flat" cmpd="sng" w="28575">
            <a:solidFill>
              <a:schemeClr val="dk2"/>
            </a:solidFill>
            <a:prstDash val="solid"/>
            <a:round/>
            <a:headEnd len="med" w="med" type="none"/>
            <a:tailEnd len="med" w="med" type="triangle"/>
          </a:ln>
        </p:spPr>
      </p:cxnSp>
      <p:cxnSp>
        <p:nvCxnSpPr>
          <p:cNvPr id="693" name="Google Shape;693;p54"/>
          <p:cNvCxnSpPr>
            <a:stCxn id="692" idx="2"/>
            <a:endCxn id="694" idx="0"/>
          </p:cNvCxnSpPr>
          <p:nvPr/>
        </p:nvCxnSpPr>
        <p:spPr>
          <a:xfrm>
            <a:off x="7615750" y="3019300"/>
            <a:ext cx="535500" cy="558300"/>
          </a:xfrm>
          <a:prstGeom prst="straightConnector1">
            <a:avLst/>
          </a:prstGeom>
          <a:noFill/>
          <a:ln cap="flat" cmpd="sng" w="28575">
            <a:solidFill>
              <a:schemeClr val="dk2"/>
            </a:solidFill>
            <a:prstDash val="solid"/>
            <a:round/>
            <a:headEnd len="med" w="med" type="none"/>
            <a:tailEnd len="med" w="med" type="triangle"/>
          </a:ln>
        </p:spPr>
      </p:cxnSp>
      <p:sp>
        <p:nvSpPr>
          <p:cNvPr id="685" name="Google Shape;685;p54"/>
          <p:cNvSpPr txBox="1"/>
          <p:nvPr/>
        </p:nvSpPr>
        <p:spPr>
          <a:xfrm>
            <a:off x="6522250" y="17666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60</a:t>
            </a:r>
            <a:endParaRPr b="1" sz="1800">
              <a:solidFill>
                <a:srgbClr val="3C78D8"/>
              </a:solidFill>
              <a:latin typeface="Roboto Mono"/>
              <a:ea typeface="Roboto Mono"/>
              <a:cs typeface="Roboto Mono"/>
              <a:sym typeface="Roboto Mono"/>
            </a:endParaRPr>
          </a:p>
        </p:txBody>
      </p:sp>
      <p:sp>
        <p:nvSpPr>
          <p:cNvPr id="694" name="Google Shape;694;p54"/>
          <p:cNvSpPr txBox="1"/>
          <p:nvPr/>
        </p:nvSpPr>
        <p:spPr>
          <a:xfrm>
            <a:off x="7769675" y="35775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93</a:t>
            </a:r>
            <a:endParaRPr b="1" sz="1800">
              <a:solidFill>
                <a:srgbClr val="3C78D8"/>
              </a:solidFill>
              <a:latin typeface="Roboto Mono"/>
              <a:ea typeface="Roboto Mono"/>
              <a:cs typeface="Roboto Mono"/>
              <a:sym typeface="Roboto Mono"/>
            </a:endParaRPr>
          </a:p>
        </p:txBody>
      </p:sp>
      <p:sp>
        <p:nvSpPr>
          <p:cNvPr id="692" name="Google Shape;692;p54"/>
          <p:cNvSpPr txBox="1"/>
          <p:nvPr/>
        </p:nvSpPr>
        <p:spPr>
          <a:xfrm>
            <a:off x="7234150" y="255760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81</a:t>
            </a:r>
            <a:endParaRPr b="1" sz="1800">
              <a:solidFill>
                <a:srgbClr val="3C78D8"/>
              </a:solidFill>
              <a:latin typeface="Roboto Mono"/>
              <a:ea typeface="Roboto Mono"/>
              <a:cs typeface="Roboto Mono"/>
              <a:sym typeface="Roboto Mono"/>
            </a:endParaRPr>
          </a:p>
        </p:txBody>
      </p:sp>
      <p:sp>
        <p:nvSpPr>
          <p:cNvPr id="690" name="Google Shape;690;p54"/>
          <p:cNvSpPr txBox="1"/>
          <p:nvPr/>
        </p:nvSpPr>
        <p:spPr>
          <a:xfrm>
            <a:off x="6470938" y="35775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47</a:t>
            </a:r>
            <a:endParaRPr b="1" sz="1800">
              <a:solidFill>
                <a:srgbClr val="3C78D8"/>
              </a:solidFill>
              <a:latin typeface="Roboto Mono"/>
              <a:ea typeface="Roboto Mono"/>
              <a:cs typeface="Roboto Mono"/>
              <a:sym typeface="Roboto Mono"/>
            </a:endParaRPr>
          </a:p>
        </p:txBody>
      </p:sp>
      <p:sp>
        <p:nvSpPr>
          <p:cNvPr id="688" name="Google Shape;688;p54"/>
          <p:cNvSpPr txBox="1"/>
          <p:nvPr/>
        </p:nvSpPr>
        <p:spPr>
          <a:xfrm>
            <a:off x="5380550" y="3577525"/>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10</a:t>
            </a:r>
            <a:endParaRPr b="1" sz="1800">
              <a:solidFill>
                <a:srgbClr val="3C78D8"/>
              </a:solidFill>
              <a:latin typeface="Roboto Mono"/>
              <a:ea typeface="Roboto Mono"/>
              <a:cs typeface="Roboto Mono"/>
              <a:sym typeface="Roboto Mono"/>
            </a:endParaRPr>
          </a:p>
        </p:txBody>
      </p:sp>
      <p:sp>
        <p:nvSpPr>
          <p:cNvPr id="686" name="Google Shape;686;p54"/>
          <p:cNvSpPr txBox="1"/>
          <p:nvPr/>
        </p:nvSpPr>
        <p:spPr>
          <a:xfrm>
            <a:off x="5942900" y="2557600"/>
            <a:ext cx="7632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3C78D8"/>
                </a:solidFill>
                <a:latin typeface="Roboto Mono"/>
                <a:ea typeface="Roboto Mono"/>
                <a:cs typeface="Roboto Mono"/>
                <a:sym typeface="Roboto Mono"/>
              </a:rPr>
              <a:t>33</a:t>
            </a:r>
            <a:endParaRPr b="1" sz="1800">
              <a:solidFill>
                <a:srgbClr val="3C78D8"/>
              </a:solidFill>
              <a:latin typeface="Roboto Mono"/>
              <a:ea typeface="Roboto Mono"/>
              <a:cs typeface="Roboto Mono"/>
              <a:sym typeface="Roboto Mon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55"/>
          <p:cNvSpPr/>
          <p:nvPr/>
        </p:nvSpPr>
        <p:spPr>
          <a:xfrm>
            <a:off x="537975" y="594850"/>
            <a:ext cx="6316500" cy="41538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DCDCAA"/>
                </a:solidFill>
                <a:latin typeface="Roboto Mono"/>
                <a:ea typeface="Roboto Mono"/>
                <a:cs typeface="Roboto Mono"/>
                <a:sym typeface="Roboto Mono"/>
              </a:rPr>
              <a:t>tadd</a:t>
            </a:r>
            <a:r>
              <a:rPr lang="en" sz="1050">
                <a:solidFill>
                  <a:srgbClr val="D4D4D4"/>
                </a:solidFill>
                <a:latin typeface="Roboto Mono"/>
                <a:ea typeface="Roboto Mono"/>
                <a:cs typeface="Roboto Mono"/>
                <a:sym typeface="Roboto Mono"/>
              </a:rPr>
              <a:t> :: </a:t>
            </a:r>
            <a:r>
              <a:rPr lang="en" sz="1050">
                <a:solidFill>
                  <a:srgbClr val="569CD6"/>
                </a:solidFill>
                <a:latin typeface="Roboto Mono"/>
                <a:ea typeface="Roboto Mono"/>
                <a:cs typeface="Roboto Mono"/>
                <a:sym typeface="Roboto Mono"/>
              </a:rPr>
              <a:t>Tree</a:t>
            </a:r>
            <a:r>
              <a:rPr lang="en" sz="1050">
                <a:solidFill>
                  <a:srgbClr val="D4D4D4"/>
                </a:solidFill>
                <a:latin typeface="Roboto Mono"/>
                <a:ea typeface="Roboto Mono"/>
                <a:cs typeface="Roboto Mono"/>
                <a:sym typeface="Roboto Mono"/>
              </a:rPr>
              <a:t> -&gt; </a:t>
            </a:r>
            <a:r>
              <a:rPr lang="en" sz="1050">
                <a:solidFill>
                  <a:srgbClr val="569CD6"/>
                </a:solidFill>
                <a:latin typeface="Roboto Mono"/>
                <a:ea typeface="Roboto Mono"/>
                <a:cs typeface="Roboto Mono"/>
                <a:sym typeface="Roboto Mono"/>
              </a:rPr>
              <a:t>Integer</a:t>
            </a:r>
            <a:r>
              <a:rPr lang="en" sz="1050">
                <a:solidFill>
                  <a:srgbClr val="D4D4D4"/>
                </a:solidFill>
                <a:latin typeface="Roboto Mono"/>
                <a:ea typeface="Roboto Mono"/>
                <a:cs typeface="Roboto Mono"/>
                <a:sym typeface="Roboto Mono"/>
              </a:rPr>
              <a:t> -&gt; </a:t>
            </a:r>
            <a:r>
              <a:rPr lang="en" sz="1050">
                <a:solidFill>
                  <a:srgbClr val="569CD6"/>
                </a:solidFill>
                <a:latin typeface="Roboto Mono"/>
                <a:ea typeface="Roboto Mono"/>
                <a:cs typeface="Roboto Mono"/>
                <a:sym typeface="Roboto Mono"/>
              </a:rPr>
              <a:t>Tree</a:t>
            </a:r>
            <a:endParaRPr sz="10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tadd Empty value = Branch Empty Empty value</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tadd (Branch l r nodeValue) newValue</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 newValue &lt; nodeValue = Branch (tadd l newValue) r nodeValue</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 | otherwise            = Branch l (tadd r newValue) nodeValue</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CDCAA"/>
                </a:solidFill>
                <a:latin typeface="Roboto Mono"/>
                <a:ea typeface="Roboto Mono"/>
                <a:cs typeface="Roboto Mono"/>
                <a:sym typeface="Roboto Mono"/>
              </a:rPr>
              <a:t>tbuild</a:t>
            </a:r>
            <a:r>
              <a:rPr lang="en" sz="1050">
                <a:solidFill>
                  <a:srgbClr val="D4D4D4"/>
                </a:solidFill>
                <a:latin typeface="Roboto Mono"/>
                <a:ea typeface="Roboto Mono"/>
                <a:cs typeface="Roboto Mono"/>
                <a:sym typeface="Roboto Mono"/>
              </a:rPr>
              <a:t>:: [</a:t>
            </a:r>
            <a:r>
              <a:rPr lang="en" sz="1050">
                <a:solidFill>
                  <a:srgbClr val="569CD6"/>
                </a:solidFill>
                <a:latin typeface="Roboto Mono"/>
                <a:ea typeface="Roboto Mono"/>
                <a:cs typeface="Roboto Mono"/>
                <a:sym typeface="Roboto Mono"/>
              </a:rPr>
              <a:t>Integer</a:t>
            </a:r>
            <a:r>
              <a:rPr lang="en" sz="1050">
                <a:solidFill>
                  <a:srgbClr val="D4D4D4"/>
                </a:solidFill>
                <a:latin typeface="Roboto Mono"/>
                <a:ea typeface="Roboto Mono"/>
                <a:cs typeface="Roboto Mono"/>
                <a:sym typeface="Roboto Mono"/>
              </a:rPr>
              <a:t>] -&gt; </a:t>
            </a:r>
            <a:r>
              <a:rPr lang="en" sz="1050">
                <a:solidFill>
                  <a:srgbClr val="569CD6"/>
                </a:solidFill>
                <a:latin typeface="Roboto Mono"/>
                <a:ea typeface="Roboto Mono"/>
                <a:cs typeface="Roboto Mono"/>
                <a:sym typeface="Roboto Mono"/>
              </a:rPr>
              <a:t>Tree</a:t>
            </a:r>
            <a:endParaRPr sz="10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tbuild = foldl tadd Empty</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chemeClr val="accent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a:solidFill>
                  <a:srgbClr val="87D787"/>
                </a:solidFill>
              </a:rPr>
              <a:t>Prelude&gt;</a:t>
            </a:r>
            <a:r>
              <a:rPr lang="en">
                <a:solidFill>
                  <a:schemeClr val="accent6"/>
                </a:solidFill>
              </a:rPr>
              <a:t> </a:t>
            </a:r>
            <a:r>
              <a:rPr lang="en">
                <a:solidFill>
                  <a:schemeClr val="accent4"/>
                </a:solidFill>
              </a:rPr>
              <a:t>tbuild [6,5,9]</a:t>
            </a:r>
            <a:endParaRPr>
              <a:solidFill>
                <a:schemeClr val="accent4"/>
              </a:solidFill>
            </a:endParaRPr>
          </a:p>
          <a:p>
            <a:pPr indent="0" lvl="0" marL="0" rtl="0" algn="l">
              <a:lnSpc>
                <a:spcPct val="135714"/>
              </a:lnSpc>
              <a:spcBef>
                <a:spcPts val="0"/>
              </a:spcBef>
              <a:spcAft>
                <a:spcPts val="0"/>
              </a:spcAft>
              <a:buNone/>
            </a:pPr>
            <a:r>
              <a:rPr lang="en">
                <a:solidFill>
                  <a:schemeClr val="accent6"/>
                </a:solidFill>
              </a:rPr>
              <a:t>Branch (Branch Empty Empty 5) (Branch Empty Empty 9) 6</a:t>
            </a:r>
            <a:endParaRPr>
              <a:solidFill>
                <a:schemeClr val="accent6"/>
              </a:solidFill>
            </a:endParaRPr>
          </a:p>
          <a:p>
            <a:pPr indent="0" lvl="0" marL="0" rtl="0" algn="l">
              <a:lnSpc>
                <a:spcPct val="135714"/>
              </a:lnSpc>
              <a:spcBef>
                <a:spcPts val="0"/>
              </a:spcBef>
              <a:spcAft>
                <a:spcPts val="0"/>
              </a:spcAft>
              <a:buNone/>
            </a:pPr>
            <a:r>
              <a:t/>
            </a:r>
            <a:endParaRPr sz="1050">
              <a:solidFill>
                <a:srgbClr val="D4D4D4"/>
              </a:solidFill>
              <a:latin typeface="Roboto Mono"/>
              <a:ea typeface="Roboto Mono"/>
              <a:cs typeface="Roboto Mono"/>
              <a:sym typeface="Roboto Mon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56"/>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Homework...</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57"/>
          <p:cNvSpPr txBox="1"/>
          <p:nvPr>
            <p:ph type="title"/>
          </p:nvPr>
        </p:nvSpPr>
        <p:spPr>
          <a:xfrm>
            <a:off x="389775" y="222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Due Tuesday, May 11</a:t>
            </a:r>
            <a:endParaRPr/>
          </a:p>
        </p:txBody>
      </p:sp>
      <p:sp>
        <p:nvSpPr>
          <p:cNvPr id="710" name="Google Shape;710;p57"/>
          <p:cNvSpPr txBox="1"/>
          <p:nvPr>
            <p:ph idx="1" type="body"/>
          </p:nvPr>
        </p:nvSpPr>
        <p:spPr>
          <a:xfrm>
            <a:off x="311700" y="1050700"/>
            <a:ext cx="8520600" cy="439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600"/>
          </a:p>
          <a:p>
            <a:pPr indent="0" lvl="0" marL="0" rtl="0" algn="l">
              <a:spcBef>
                <a:spcPts val="1200"/>
              </a:spcBef>
              <a:spcAft>
                <a:spcPts val="0"/>
              </a:spcAft>
              <a:buNone/>
            </a:pPr>
            <a:r>
              <a:rPr lang="en" sz="1600"/>
              <a:t>Fork and clone the repo </a:t>
            </a:r>
            <a:r>
              <a:rPr lang="en" sz="1600">
                <a:solidFill>
                  <a:schemeClr val="accent5"/>
                </a:solidFill>
              </a:rPr>
              <a:t>https://github.com/Eastside-FP/dayfive.</a:t>
            </a:r>
            <a:r>
              <a:rPr lang="en" sz="1600"/>
              <a:t> You’ll be working on code the the </a:t>
            </a:r>
            <a:r>
              <a:rPr lang="en" sz="1600">
                <a:solidFill>
                  <a:schemeClr val="accent5"/>
                </a:solidFill>
              </a:rPr>
              <a:t>assignment/</a:t>
            </a:r>
            <a:r>
              <a:rPr lang="en" sz="1600"/>
              <a:t> directory, and submitting using a pull request.</a:t>
            </a:r>
            <a:endParaRPr sz="1600"/>
          </a:p>
          <a:p>
            <a:pPr indent="0" lvl="0" marL="0" rtl="0" algn="l">
              <a:spcBef>
                <a:spcPts val="1000"/>
              </a:spcBef>
              <a:spcAft>
                <a:spcPts val="0"/>
              </a:spcAft>
              <a:buNone/>
            </a:pPr>
            <a:r>
              <a:rPr lang="en" sz="1600"/>
              <a:t>In that directory, you’ll find the file </a:t>
            </a:r>
            <a:r>
              <a:rPr lang="en" sz="1600">
                <a:solidFill>
                  <a:schemeClr val="accent5"/>
                </a:solidFill>
              </a:rPr>
              <a:t>assignment.hs</a:t>
            </a:r>
            <a:r>
              <a:rPr lang="en" sz="1600"/>
              <a:t>.</a:t>
            </a:r>
            <a:endParaRPr sz="1600"/>
          </a:p>
          <a:p>
            <a:pPr indent="0" lvl="0" marL="0" rtl="0" algn="l">
              <a:spcBef>
                <a:spcPts val="1000"/>
              </a:spcBef>
              <a:spcAft>
                <a:spcPts val="0"/>
              </a:spcAft>
              <a:buNone/>
            </a:pPr>
            <a:r>
              <a:rPr lang="en" sz="1600"/>
              <a:t>It contains placeholders for code that you’ll write, along with a set of tests.</a:t>
            </a:r>
            <a:endParaRPr sz="1600"/>
          </a:p>
          <a:p>
            <a:pPr indent="0" lvl="0" marL="0" rtl="0" algn="l">
              <a:spcBef>
                <a:spcPts val="1200"/>
              </a:spcBef>
              <a:spcAft>
                <a:spcPts val="1200"/>
              </a:spcAft>
              <a:buNone/>
            </a:pPr>
            <a:r>
              <a:rPr lang="en" sz="1600"/>
              <a:t>Update the placeholders to make them do what the description says, and so that the tests pass.</a:t>
            </a:r>
            <a:endParaRPr sz="1600"/>
          </a:p>
        </p:txBody>
      </p:sp>
      <p:sp>
        <p:nvSpPr>
          <p:cNvPr id="711" name="Google Shape;711;p57"/>
          <p:cNvSpPr txBox="1"/>
          <p:nvPr/>
        </p:nvSpPr>
        <p:spPr>
          <a:xfrm>
            <a:off x="3450300" y="234425"/>
            <a:ext cx="5105400" cy="548700"/>
          </a:xfrm>
          <a:prstGeom prst="rect">
            <a:avLst/>
          </a:prstGeom>
          <a:solidFill>
            <a:srgbClr val="0B5394"/>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100">
                <a:solidFill>
                  <a:schemeClr val="accent3"/>
                </a:solidFill>
                <a:latin typeface="Average"/>
                <a:ea typeface="Average"/>
                <a:cs typeface="Average"/>
                <a:sym typeface="Average"/>
              </a:rPr>
              <a:t>Fork and clone the repo </a:t>
            </a:r>
            <a:r>
              <a:rPr lang="en" sz="1100" u="sng">
                <a:solidFill>
                  <a:schemeClr val="accent5"/>
                </a:solidFill>
                <a:latin typeface="Average"/>
                <a:ea typeface="Average"/>
                <a:cs typeface="Average"/>
                <a:sym typeface="Average"/>
                <a:hlinkClick r:id="rId3">
                  <a:extLst>
                    <a:ext uri="{A12FA001-AC4F-418D-AE19-62706E023703}">
                      <ahyp:hlinkClr val="tx"/>
                    </a:ext>
                  </a:extLst>
                </a:hlinkClick>
              </a:rPr>
              <a:t>https://github.com/Eastside-FP/dayf</a:t>
            </a:r>
            <a:r>
              <a:rPr lang="en" sz="1100">
                <a:solidFill>
                  <a:schemeClr val="accent3"/>
                </a:solidFill>
                <a:latin typeface="Average"/>
                <a:ea typeface="Average"/>
                <a:cs typeface="Average"/>
                <a:sym typeface="Average"/>
              </a:rPr>
              <a:t>ive</a:t>
            </a:r>
            <a:r>
              <a:rPr lang="en" sz="1100">
                <a:solidFill>
                  <a:schemeClr val="accent3"/>
                </a:solidFill>
                <a:latin typeface="Average"/>
                <a:ea typeface="Average"/>
                <a:cs typeface="Average"/>
                <a:sym typeface="Average"/>
              </a:rPr>
              <a:t> You’ll be working on code the the </a:t>
            </a:r>
            <a:r>
              <a:rPr lang="en" sz="1100">
                <a:solidFill>
                  <a:schemeClr val="accent5"/>
                </a:solidFill>
                <a:latin typeface="Average"/>
                <a:ea typeface="Average"/>
                <a:cs typeface="Average"/>
                <a:sym typeface="Average"/>
              </a:rPr>
              <a:t>assignment/</a:t>
            </a:r>
            <a:r>
              <a:rPr lang="en" sz="1100">
                <a:solidFill>
                  <a:schemeClr val="accent3"/>
                </a:solidFill>
                <a:latin typeface="Average"/>
                <a:ea typeface="Average"/>
                <a:cs typeface="Average"/>
                <a:sym typeface="Average"/>
              </a:rPr>
              <a:t> directory, and submitting using a pull request.</a:t>
            </a:r>
            <a:endParaRPr sz="700"/>
          </a:p>
        </p:txBody>
      </p:sp>
      <p:sp>
        <p:nvSpPr>
          <p:cNvPr id="712" name="Google Shape;712;p57"/>
          <p:cNvSpPr txBox="1"/>
          <p:nvPr/>
        </p:nvSpPr>
        <p:spPr>
          <a:xfrm>
            <a:off x="4672000" y="4743300"/>
            <a:ext cx="40893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rgbClr val="D5A6BD"/>
                </a:solidFill>
                <a:latin typeface="Actor"/>
                <a:ea typeface="Actor"/>
                <a:cs typeface="Actor"/>
                <a:sym typeface="Actor"/>
              </a:rPr>
              <a:t>Questions? pragdave@gmail.com</a:t>
            </a:r>
            <a:endParaRPr>
              <a:solidFill>
                <a:srgbClr val="D5A6BD"/>
              </a:solidFill>
              <a:latin typeface="Actor"/>
              <a:ea typeface="Actor"/>
              <a:cs typeface="Actor"/>
              <a:sym typeface="Actor"/>
            </a:endParaRPr>
          </a:p>
        </p:txBody>
      </p:sp>
      <p:sp>
        <p:nvSpPr>
          <p:cNvPr id="713" name="Google Shape;713;p57"/>
          <p:cNvSpPr txBox="1"/>
          <p:nvPr>
            <p:ph type="title"/>
          </p:nvPr>
        </p:nvSpPr>
        <p:spPr>
          <a:xfrm>
            <a:off x="467875" y="4687950"/>
            <a:ext cx="16335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400"/>
              <a:t>Due Tuesday, May 11</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p:nvPr/>
        </p:nvSpPr>
        <p:spPr>
          <a:xfrm>
            <a:off x="565675" y="880275"/>
            <a:ext cx="8189700" cy="16914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D4D4D4"/>
                </a:solidFill>
                <a:latin typeface="Roboto Mono"/>
                <a:ea typeface="Roboto Mono"/>
                <a:cs typeface="Roboto Mono"/>
                <a:sym typeface="Roboto Mono"/>
              </a:rPr>
              <a:t>double [] = []</a:t>
            </a:r>
            <a:endParaRPr sz="1050">
              <a:solidFill>
                <a:srgbClr val="D4D4D4"/>
              </a:solidFill>
              <a:latin typeface="Roboto Mono"/>
              <a:ea typeface="Roboto Mono"/>
              <a:cs typeface="Roboto Mono"/>
              <a:sym typeface="Roboto Mono"/>
            </a:endParaRPr>
          </a:p>
          <a:p>
            <a:pPr indent="0" lvl="0" marL="0" rtl="0" algn="l">
              <a:spcBef>
                <a:spcPts val="0"/>
              </a:spcBef>
              <a:spcAft>
                <a:spcPts val="0"/>
              </a:spcAft>
              <a:buNone/>
            </a:pPr>
            <a:r>
              <a:rPr lang="en" sz="1050">
                <a:solidFill>
                  <a:srgbClr val="D4D4D4"/>
                </a:solidFill>
                <a:latin typeface="Roboto Mono"/>
                <a:ea typeface="Roboto Mono"/>
                <a:cs typeface="Roboto Mono"/>
                <a:sym typeface="Roboto Mono"/>
              </a:rPr>
              <a:t>double (x:xs) = 2*x : double xs			</a:t>
            </a:r>
            <a:r>
              <a:rPr lang="en" sz="1050">
                <a:solidFill>
                  <a:schemeClr val="accent4"/>
                </a:solidFill>
                <a:latin typeface="Roboto Mono"/>
                <a:ea typeface="Roboto Mono"/>
                <a:cs typeface="Roboto Mono"/>
                <a:sym typeface="Roboto Mono"/>
              </a:rPr>
              <a:t>double [1,2,3]</a:t>
            </a:r>
            <a:r>
              <a:rPr lang="en" sz="1050">
                <a:solidFill>
                  <a:srgbClr val="D4D4D4"/>
                </a:solidFill>
                <a:latin typeface="Roboto Mono"/>
                <a:ea typeface="Roboto Mono"/>
                <a:cs typeface="Roboto Mono"/>
                <a:sym typeface="Roboto Mono"/>
              </a:rPr>
              <a:t>                   	</a:t>
            </a:r>
            <a:r>
              <a:rPr lang="en" sz="1050">
                <a:solidFill>
                  <a:srgbClr val="00FF00"/>
                </a:solidFill>
                <a:latin typeface="Roboto Mono"/>
                <a:ea typeface="Roboto Mono"/>
                <a:cs typeface="Roboto Mono"/>
                <a:sym typeface="Roboto Mono"/>
              </a:rPr>
              <a:t>=&gt; [2,4,6]</a:t>
            </a:r>
            <a:endParaRPr sz="1050">
              <a:solidFill>
                <a:srgbClr val="00FF00"/>
              </a:solidFill>
              <a:latin typeface="Roboto Mono"/>
              <a:ea typeface="Roboto Mono"/>
              <a:cs typeface="Roboto Mono"/>
              <a:sym typeface="Roboto Mono"/>
            </a:endParaRPr>
          </a:p>
          <a:p>
            <a:pPr indent="0" lvl="0" marL="0" rtl="0" algn="l">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spcBef>
                <a:spcPts val="0"/>
              </a:spcBef>
              <a:spcAft>
                <a:spcPts val="0"/>
              </a:spcAft>
              <a:buNone/>
            </a:pPr>
            <a:r>
              <a:rPr lang="en" sz="1050">
                <a:solidFill>
                  <a:srgbClr val="D4D4D4"/>
                </a:solidFill>
                <a:latin typeface="Roboto Mono"/>
                <a:ea typeface="Roboto Mono"/>
                <a:cs typeface="Roboto Mono"/>
                <a:sym typeface="Roboto Mono"/>
              </a:rPr>
              <a:t>wordLen [] = []</a:t>
            </a:r>
            <a:endParaRPr sz="1050">
              <a:solidFill>
                <a:srgbClr val="D4D4D4"/>
              </a:solidFill>
              <a:latin typeface="Roboto Mono"/>
              <a:ea typeface="Roboto Mono"/>
              <a:cs typeface="Roboto Mono"/>
              <a:sym typeface="Roboto Mono"/>
            </a:endParaRPr>
          </a:p>
          <a:p>
            <a:pPr indent="0" lvl="0" marL="0" rtl="0" algn="l">
              <a:spcBef>
                <a:spcPts val="0"/>
              </a:spcBef>
              <a:spcAft>
                <a:spcPts val="0"/>
              </a:spcAft>
              <a:buNone/>
            </a:pPr>
            <a:r>
              <a:rPr lang="en" sz="1050">
                <a:solidFill>
                  <a:srgbClr val="D4D4D4"/>
                </a:solidFill>
                <a:latin typeface="Roboto Mono"/>
                <a:ea typeface="Roboto Mono"/>
                <a:cs typeface="Roboto Mono"/>
                <a:sym typeface="Roboto Mono"/>
              </a:rPr>
              <a:t>wordLen (x:xs) = length x : wordLen xs        </a:t>
            </a:r>
            <a:r>
              <a:rPr lang="en" sz="1050">
                <a:solidFill>
                  <a:schemeClr val="accent4"/>
                </a:solidFill>
                <a:latin typeface="Roboto Mono"/>
                <a:ea typeface="Roboto Mono"/>
                <a:cs typeface="Roboto Mono"/>
                <a:sym typeface="Roboto Mono"/>
              </a:rPr>
              <a:t>wordLen [“bee”,”deer”,”egret”]</a:t>
            </a:r>
            <a:r>
              <a:rPr lang="en" sz="1050">
                <a:solidFill>
                  <a:srgbClr val="D4D4D4"/>
                </a:solidFill>
                <a:latin typeface="Roboto Mono"/>
                <a:ea typeface="Roboto Mono"/>
                <a:cs typeface="Roboto Mono"/>
                <a:sym typeface="Roboto Mono"/>
              </a:rPr>
              <a:t>	</a:t>
            </a:r>
            <a:r>
              <a:rPr lang="en" sz="1050">
                <a:solidFill>
                  <a:srgbClr val="00FF00"/>
                </a:solidFill>
                <a:latin typeface="Roboto Mono"/>
                <a:ea typeface="Roboto Mono"/>
                <a:cs typeface="Roboto Mono"/>
                <a:sym typeface="Roboto Mono"/>
              </a:rPr>
              <a:t>=&gt; [3,4,5]</a:t>
            </a:r>
            <a:endParaRPr sz="1050">
              <a:solidFill>
                <a:srgbClr val="00FF00"/>
              </a:solidFill>
              <a:latin typeface="Roboto Mono"/>
              <a:ea typeface="Roboto Mono"/>
              <a:cs typeface="Roboto Mono"/>
              <a:sym typeface="Roboto Mono"/>
            </a:endParaRPr>
          </a:p>
          <a:p>
            <a:pPr indent="0" lvl="0" marL="0" rtl="0" algn="l">
              <a:spcBef>
                <a:spcPts val="0"/>
              </a:spcBef>
              <a:spcAft>
                <a:spcPts val="0"/>
              </a:spcAft>
              <a:buNone/>
            </a:pPr>
            <a:r>
              <a:t/>
            </a:r>
            <a:endParaRPr sz="1050">
              <a:solidFill>
                <a:srgbClr val="D4D4D4"/>
              </a:solidFill>
              <a:latin typeface="Roboto Mono"/>
              <a:ea typeface="Roboto Mono"/>
              <a:cs typeface="Roboto Mono"/>
              <a:sym typeface="Roboto Mono"/>
            </a:endParaRPr>
          </a:p>
          <a:p>
            <a:pPr indent="0" lvl="0" marL="0" rtl="0" algn="l">
              <a:spcBef>
                <a:spcPts val="0"/>
              </a:spcBef>
              <a:spcAft>
                <a:spcPts val="0"/>
              </a:spcAft>
              <a:buNone/>
            </a:pPr>
            <a:r>
              <a:rPr lang="en" sz="1050">
                <a:solidFill>
                  <a:srgbClr val="D4D4D4"/>
                </a:solidFill>
                <a:latin typeface="Roboto Mono"/>
                <a:ea typeface="Roboto Mono"/>
                <a:cs typeface="Roboto Mono"/>
                <a:sym typeface="Roboto Mono"/>
              </a:rPr>
              <a:t>rem7 [] = []						</a:t>
            </a:r>
            <a:r>
              <a:rPr lang="en" sz="1050">
                <a:solidFill>
                  <a:schemeClr val="accent4"/>
                </a:solidFill>
                <a:latin typeface="Roboto Mono"/>
                <a:ea typeface="Roboto Mono"/>
                <a:cs typeface="Roboto Mono"/>
                <a:sym typeface="Roboto Mono"/>
              </a:rPr>
              <a:t>rem7 [6,7,8]</a:t>
            </a:r>
            <a:r>
              <a:rPr lang="en" sz="1050">
                <a:solidFill>
                  <a:srgbClr val="D4D4D4"/>
                </a:solidFill>
                <a:latin typeface="Roboto Mono"/>
                <a:ea typeface="Roboto Mono"/>
                <a:cs typeface="Roboto Mono"/>
                <a:sym typeface="Roboto Mono"/>
              </a:rPr>
              <a:t>                  	</a:t>
            </a:r>
            <a:r>
              <a:rPr lang="en" sz="1050">
                <a:solidFill>
                  <a:srgbClr val="00FF00"/>
                </a:solidFill>
                <a:latin typeface="Roboto Mono"/>
                <a:ea typeface="Roboto Mono"/>
                <a:cs typeface="Roboto Mono"/>
                <a:sym typeface="Roboto Mono"/>
              </a:rPr>
              <a:t>=&gt; [6,0,1]</a:t>
            </a:r>
            <a:endParaRPr sz="1050">
              <a:solidFill>
                <a:srgbClr val="00FF00"/>
              </a:solidFill>
              <a:latin typeface="Roboto Mono"/>
              <a:ea typeface="Roboto Mono"/>
              <a:cs typeface="Roboto Mono"/>
              <a:sym typeface="Roboto Mono"/>
            </a:endParaRPr>
          </a:p>
          <a:p>
            <a:pPr indent="0" lvl="0" marL="0" rtl="0" algn="l">
              <a:spcBef>
                <a:spcPts val="0"/>
              </a:spcBef>
              <a:spcAft>
                <a:spcPts val="0"/>
              </a:spcAft>
              <a:buNone/>
            </a:pPr>
            <a:r>
              <a:rPr lang="en" sz="1050">
                <a:solidFill>
                  <a:srgbClr val="D4D4D4"/>
                </a:solidFill>
                <a:latin typeface="Roboto Mono"/>
                <a:ea typeface="Roboto Mono"/>
                <a:cs typeface="Roboto Mono"/>
                <a:sym typeface="Roboto Mono"/>
              </a:rPr>
              <a:t>rem7 (x:xs) = rem x 7 : rem7 xs</a:t>
            </a:r>
            <a:endParaRPr sz="1050">
              <a:solidFill>
                <a:srgbClr val="D4D4D4"/>
              </a:solidFill>
              <a:latin typeface="Roboto Mono"/>
              <a:ea typeface="Roboto Mono"/>
              <a:cs typeface="Roboto Mono"/>
              <a:sym typeface="Roboto Mono"/>
            </a:endParaRPr>
          </a:p>
          <a:p>
            <a:pPr indent="0" lvl="0" marL="0" rtl="0" algn="l">
              <a:spcBef>
                <a:spcPts val="0"/>
              </a:spcBef>
              <a:spcAft>
                <a:spcPts val="0"/>
              </a:spcAft>
              <a:buNone/>
            </a:pPr>
            <a:r>
              <a:t/>
            </a:r>
            <a:endParaRPr sz="1050">
              <a:solidFill>
                <a:srgbClr val="D4D4D4"/>
              </a:solidFill>
              <a:latin typeface="Roboto Mono"/>
              <a:ea typeface="Roboto Mono"/>
              <a:cs typeface="Roboto Mono"/>
              <a:sym typeface="Roboto Mono"/>
            </a:endParaRPr>
          </a:p>
        </p:txBody>
      </p:sp>
      <p:cxnSp>
        <p:nvCxnSpPr>
          <p:cNvPr id="95" name="Google Shape;95;p17"/>
          <p:cNvCxnSpPr/>
          <p:nvPr/>
        </p:nvCxnSpPr>
        <p:spPr>
          <a:xfrm>
            <a:off x="4063225" y="876250"/>
            <a:ext cx="0" cy="17028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p:nvPr/>
        </p:nvSpPr>
        <p:spPr>
          <a:xfrm>
            <a:off x="565675" y="880275"/>
            <a:ext cx="3978000" cy="16914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050">
                <a:solidFill>
                  <a:schemeClr val="dk1"/>
                </a:solidFill>
                <a:latin typeface="Roboto Mono"/>
                <a:ea typeface="Roboto Mono"/>
                <a:cs typeface="Roboto Mono"/>
                <a:sym typeface="Roboto Mono"/>
              </a:rPr>
              <a:t>double [] = []</a:t>
            </a:r>
            <a:endParaRPr b="1" sz="1050">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sz="1050">
                <a:solidFill>
                  <a:schemeClr val="dk1"/>
                </a:solidFill>
                <a:latin typeface="Roboto Mono"/>
                <a:ea typeface="Roboto Mono"/>
                <a:cs typeface="Roboto Mono"/>
                <a:sym typeface="Roboto Mono"/>
              </a:rPr>
              <a:t>double (x:xs)   = 2*x : double xs			</a:t>
            </a:r>
            <a:endParaRPr b="1" sz="1050">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b="1" sz="1050">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sz="1050">
                <a:solidFill>
                  <a:schemeClr val="dk1"/>
                </a:solidFill>
                <a:latin typeface="Roboto Mono"/>
                <a:ea typeface="Roboto Mono"/>
                <a:cs typeface="Roboto Mono"/>
                <a:sym typeface="Roboto Mono"/>
              </a:rPr>
              <a:t>wordLen [] = []</a:t>
            </a:r>
            <a:endParaRPr b="1" sz="1050">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sz="1050">
                <a:solidFill>
                  <a:schemeClr val="dk1"/>
                </a:solidFill>
                <a:latin typeface="Roboto Mono"/>
                <a:ea typeface="Roboto Mono"/>
                <a:cs typeface="Roboto Mono"/>
                <a:sym typeface="Roboto Mono"/>
              </a:rPr>
              <a:t>wordLen (x:xs)  = length x : wordLen xs        </a:t>
            </a:r>
            <a:endParaRPr b="1" sz="1050">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b="1" sz="1050">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sz="1050">
                <a:solidFill>
                  <a:schemeClr val="dk1"/>
                </a:solidFill>
                <a:latin typeface="Roboto Mono"/>
                <a:ea typeface="Roboto Mono"/>
                <a:cs typeface="Roboto Mono"/>
                <a:sym typeface="Roboto Mono"/>
              </a:rPr>
              <a:t>rem7 [] = []						</a:t>
            </a:r>
            <a:endParaRPr b="1" sz="1050">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sz="1050">
                <a:solidFill>
                  <a:schemeClr val="dk1"/>
                </a:solidFill>
                <a:latin typeface="Roboto Mono"/>
                <a:ea typeface="Roboto Mono"/>
                <a:cs typeface="Roboto Mono"/>
                <a:sym typeface="Roboto Mono"/>
              </a:rPr>
              <a:t>rem7 (x:xs)	     = rem x 7 : rem7 xs</a:t>
            </a:r>
            <a:endParaRPr b="1" sz="1050">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b="1" sz="1050">
              <a:solidFill>
                <a:schemeClr val="dk1"/>
              </a:solidFill>
              <a:latin typeface="Roboto Mono"/>
              <a:ea typeface="Roboto Mono"/>
              <a:cs typeface="Roboto Mono"/>
              <a:sym typeface="Roboto Mono"/>
            </a:endParaRPr>
          </a:p>
        </p:txBody>
      </p:sp>
      <p:sp>
        <p:nvSpPr>
          <p:cNvPr id="101" name="Google Shape;101;p18"/>
          <p:cNvSpPr txBox="1"/>
          <p:nvPr/>
        </p:nvSpPr>
        <p:spPr>
          <a:xfrm>
            <a:off x="5010125" y="932775"/>
            <a:ext cx="37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6"/>
                </a:solidFill>
                <a:latin typeface="Actor"/>
                <a:ea typeface="Actor"/>
                <a:cs typeface="Actor"/>
                <a:sym typeface="Actor"/>
              </a:rPr>
              <a:t>Three different functions</a:t>
            </a:r>
            <a:endParaRPr>
              <a:solidFill>
                <a:schemeClr val="accent6"/>
              </a:solidFill>
              <a:latin typeface="Actor"/>
              <a:ea typeface="Actor"/>
              <a:cs typeface="Actor"/>
              <a:sym typeface="Actor"/>
            </a:endParaRPr>
          </a:p>
        </p:txBody>
      </p:sp>
      <p:sp>
        <p:nvSpPr>
          <p:cNvPr id="102" name="Google Shape;102;p18"/>
          <p:cNvSpPr txBox="1"/>
          <p:nvPr/>
        </p:nvSpPr>
        <p:spPr>
          <a:xfrm>
            <a:off x="5010125" y="1495050"/>
            <a:ext cx="3773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6"/>
                </a:solidFill>
                <a:latin typeface="Actor"/>
                <a:ea typeface="Actor"/>
                <a:cs typeface="Actor"/>
                <a:sym typeface="Actor"/>
              </a:rPr>
              <a:t>But not that different-what </a:t>
            </a:r>
            <a:r>
              <a:rPr lang="en">
                <a:solidFill>
                  <a:schemeClr val="accent5"/>
                </a:solidFill>
                <a:latin typeface="Actor"/>
                <a:ea typeface="Actor"/>
                <a:cs typeface="Actor"/>
                <a:sym typeface="Actor"/>
              </a:rPr>
              <a:t>two</a:t>
            </a:r>
            <a:r>
              <a:rPr lang="en">
                <a:solidFill>
                  <a:schemeClr val="accent6"/>
                </a:solidFill>
                <a:latin typeface="Actor"/>
                <a:ea typeface="Actor"/>
                <a:cs typeface="Actor"/>
                <a:sym typeface="Actor"/>
              </a:rPr>
              <a:t> things differentiates each from the others? </a:t>
            </a:r>
            <a:endParaRPr>
              <a:solidFill>
                <a:schemeClr val="accent6"/>
              </a:solidFill>
              <a:latin typeface="Actor"/>
              <a:ea typeface="Actor"/>
              <a:cs typeface="Actor"/>
              <a:sym typeface="Actor"/>
            </a:endParaRPr>
          </a:p>
        </p:txBody>
      </p:sp>
      <p:sp>
        <p:nvSpPr>
          <p:cNvPr id="103" name="Google Shape;103;p18"/>
          <p:cNvSpPr txBox="1"/>
          <p:nvPr/>
        </p:nvSpPr>
        <p:spPr>
          <a:xfrm>
            <a:off x="5010125" y="2272725"/>
            <a:ext cx="37734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6"/>
                </a:solidFill>
                <a:latin typeface="Actor"/>
                <a:ea typeface="Actor"/>
                <a:cs typeface="Actor"/>
                <a:sym typeface="Actor"/>
              </a:rPr>
              <a:t>Function name </a:t>
            </a:r>
            <a:br>
              <a:rPr lang="en">
                <a:solidFill>
                  <a:schemeClr val="accent6"/>
                </a:solidFill>
                <a:latin typeface="Actor"/>
                <a:ea typeface="Actor"/>
                <a:cs typeface="Actor"/>
                <a:sym typeface="Actor"/>
              </a:rPr>
            </a:br>
            <a:r>
              <a:rPr lang="en">
                <a:solidFill>
                  <a:schemeClr val="accent6"/>
                </a:solidFill>
                <a:latin typeface="Actor"/>
                <a:ea typeface="Actor"/>
                <a:cs typeface="Actor"/>
                <a:sym typeface="Actor"/>
              </a:rPr>
              <a:t>	</a:t>
            </a:r>
            <a:r>
              <a:rPr lang="en">
                <a:solidFill>
                  <a:schemeClr val="accent4"/>
                </a:solidFill>
                <a:latin typeface="Roboto Mono"/>
                <a:ea typeface="Roboto Mono"/>
                <a:cs typeface="Roboto Mono"/>
                <a:sym typeface="Roboto Mono"/>
              </a:rPr>
              <a:t>double</a:t>
            </a:r>
            <a:r>
              <a:rPr lang="en">
                <a:solidFill>
                  <a:schemeClr val="accent6"/>
                </a:solidFill>
                <a:latin typeface="Roboto Mono"/>
                <a:ea typeface="Roboto Mono"/>
                <a:cs typeface="Roboto Mono"/>
                <a:sym typeface="Roboto Mono"/>
              </a:rPr>
              <a:t>, </a:t>
            </a:r>
            <a:r>
              <a:rPr lang="en">
                <a:solidFill>
                  <a:schemeClr val="accent4"/>
                </a:solidFill>
                <a:latin typeface="Roboto Mono"/>
                <a:ea typeface="Roboto Mono"/>
                <a:cs typeface="Roboto Mono"/>
                <a:sym typeface="Roboto Mono"/>
              </a:rPr>
              <a:t>wordLen</a:t>
            </a:r>
            <a:r>
              <a:rPr lang="en">
                <a:solidFill>
                  <a:schemeClr val="accent6"/>
                </a:solidFill>
                <a:latin typeface="Roboto Mono"/>
                <a:ea typeface="Roboto Mono"/>
                <a:cs typeface="Roboto Mono"/>
                <a:sym typeface="Roboto Mono"/>
              </a:rPr>
              <a:t>, </a:t>
            </a:r>
            <a:r>
              <a:rPr lang="en">
                <a:solidFill>
                  <a:schemeClr val="accent4"/>
                </a:solidFill>
                <a:latin typeface="Roboto Mono"/>
                <a:ea typeface="Roboto Mono"/>
                <a:cs typeface="Roboto Mono"/>
                <a:sym typeface="Roboto Mono"/>
              </a:rPr>
              <a:t>rem7</a:t>
            </a:r>
            <a:endParaRPr>
              <a:solidFill>
                <a:schemeClr val="accent4"/>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accent4"/>
              </a:solidFill>
              <a:latin typeface="Roboto Mono"/>
              <a:ea typeface="Roboto Mono"/>
              <a:cs typeface="Roboto Mono"/>
              <a:sym typeface="Roboto Mono"/>
            </a:endParaRPr>
          </a:p>
          <a:p>
            <a:pPr indent="0" lvl="0" marL="0" rtl="0" algn="l">
              <a:spcBef>
                <a:spcPts val="0"/>
              </a:spcBef>
              <a:spcAft>
                <a:spcPts val="0"/>
              </a:spcAft>
              <a:buNone/>
            </a:pPr>
            <a:r>
              <a:rPr lang="en">
                <a:solidFill>
                  <a:schemeClr val="accent6"/>
                </a:solidFill>
                <a:latin typeface="Actor"/>
                <a:ea typeface="Actor"/>
                <a:cs typeface="Actor"/>
                <a:sym typeface="Actor"/>
              </a:rPr>
              <a:t>The function applied to each element </a:t>
            </a:r>
            <a:endParaRPr>
              <a:solidFill>
                <a:schemeClr val="accent6"/>
              </a:solidFill>
              <a:latin typeface="Actor"/>
              <a:ea typeface="Actor"/>
              <a:cs typeface="Actor"/>
              <a:sym typeface="Actor"/>
            </a:endParaRPr>
          </a:p>
          <a:p>
            <a:pPr indent="457200" lvl="0" marL="0" rtl="0" algn="l">
              <a:spcBef>
                <a:spcPts val="0"/>
              </a:spcBef>
              <a:spcAft>
                <a:spcPts val="0"/>
              </a:spcAft>
              <a:buNone/>
            </a:pPr>
            <a:r>
              <a:rPr lang="en">
                <a:solidFill>
                  <a:schemeClr val="accent4"/>
                </a:solidFill>
                <a:latin typeface="Actor"/>
                <a:ea typeface="Actor"/>
                <a:cs typeface="Actor"/>
                <a:sym typeface="Actor"/>
              </a:rPr>
              <a:t>(*2)</a:t>
            </a:r>
            <a:r>
              <a:rPr lang="en">
                <a:solidFill>
                  <a:schemeClr val="accent6"/>
                </a:solidFill>
                <a:latin typeface="Actor"/>
                <a:ea typeface="Actor"/>
                <a:cs typeface="Actor"/>
                <a:sym typeface="Actor"/>
              </a:rPr>
              <a:t> ,  </a:t>
            </a:r>
            <a:r>
              <a:rPr lang="en">
                <a:solidFill>
                  <a:schemeClr val="accent4"/>
                </a:solidFill>
                <a:latin typeface="Actor"/>
                <a:ea typeface="Actor"/>
                <a:cs typeface="Actor"/>
                <a:sym typeface="Actor"/>
              </a:rPr>
              <a:t>length</a:t>
            </a:r>
            <a:r>
              <a:rPr lang="en">
                <a:solidFill>
                  <a:schemeClr val="accent6"/>
                </a:solidFill>
                <a:latin typeface="Actor"/>
                <a:ea typeface="Actor"/>
                <a:cs typeface="Actor"/>
                <a:sym typeface="Actor"/>
              </a:rPr>
              <a:t>,  </a:t>
            </a:r>
            <a:r>
              <a:rPr lang="en">
                <a:solidFill>
                  <a:schemeClr val="accent4"/>
                </a:solidFill>
                <a:latin typeface="Actor"/>
                <a:ea typeface="Actor"/>
                <a:cs typeface="Actor"/>
                <a:sym typeface="Actor"/>
              </a:rPr>
              <a:t>(flip rem 7) </a:t>
            </a:r>
            <a:r>
              <a:rPr lang="en">
                <a:solidFill>
                  <a:schemeClr val="accent6"/>
                </a:solidFill>
                <a:latin typeface="Actor"/>
                <a:ea typeface="Actor"/>
                <a:cs typeface="Actor"/>
                <a:sym typeface="Actor"/>
              </a:rPr>
              <a:t> </a:t>
            </a:r>
            <a:endParaRPr>
              <a:solidFill>
                <a:schemeClr val="accent6"/>
              </a:solidFill>
              <a:latin typeface="Actor"/>
              <a:ea typeface="Actor"/>
              <a:cs typeface="Actor"/>
              <a:sym typeface="Actor"/>
            </a:endParaRPr>
          </a:p>
        </p:txBody>
      </p:sp>
      <p:cxnSp>
        <p:nvCxnSpPr>
          <p:cNvPr id="104" name="Google Shape;104;p18"/>
          <p:cNvCxnSpPr/>
          <p:nvPr/>
        </p:nvCxnSpPr>
        <p:spPr>
          <a:xfrm>
            <a:off x="4847600" y="2317800"/>
            <a:ext cx="3455400" cy="628800"/>
          </a:xfrm>
          <a:prstGeom prst="straightConnector1">
            <a:avLst/>
          </a:prstGeom>
          <a:noFill/>
          <a:ln cap="flat" cmpd="sng" w="76200">
            <a:solidFill>
              <a:srgbClr val="FF0000"/>
            </a:solidFill>
            <a:prstDash val="solid"/>
            <a:round/>
            <a:headEnd len="med" w="med" type="none"/>
            <a:tailEnd len="med" w="med" type="none"/>
          </a:ln>
        </p:spPr>
      </p:cxnSp>
      <p:cxnSp>
        <p:nvCxnSpPr>
          <p:cNvPr id="105" name="Google Shape;105;p18"/>
          <p:cNvCxnSpPr>
            <a:stCxn id="103" idx="1"/>
          </p:cNvCxnSpPr>
          <p:nvPr/>
        </p:nvCxnSpPr>
        <p:spPr>
          <a:xfrm flipH="1" rot="10800000">
            <a:off x="5010125" y="2515875"/>
            <a:ext cx="3399000" cy="387900"/>
          </a:xfrm>
          <a:prstGeom prst="straightConnector1">
            <a:avLst/>
          </a:prstGeom>
          <a:noFill/>
          <a:ln cap="flat" cmpd="sng" w="76200">
            <a:solidFill>
              <a:srgbClr val="FF0000"/>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0" st="0"/>
                                            </p:txEl>
                                          </p:spTgt>
                                        </p:tgtEl>
                                        <p:attrNameLst>
                                          <p:attrName>style.visibility</p:attrName>
                                        </p:attrNameLst>
                                      </p:cBhvr>
                                      <p:to>
                                        <p:strVal val="visible"/>
                                      </p:to>
                                    </p:set>
                                    <p:animEffect filter="fade" transition="in">
                                      <p:cBhvr>
                                        <p:cTn dur="1000"/>
                                        <p:tgtEl>
                                          <p:spTgt spid="10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1" st="1"/>
                                            </p:txEl>
                                          </p:spTgt>
                                        </p:tgtEl>
                                        <p:attrNameLst>
                                          <p:attrName>style.visibility</p:attrName>
                                        </p:attrNameLst>
                                      </p:cBhvr>
                                      <p:to>
                                        <p:strVal val="visible"/>
                                      </p:to>
                                    </p:set>
                                    <p:animEffect filter="fade" transition="in">
                                      <p:cBhvr>
                                        <p:cTn dur="1000"/>
                                        <p:tgtEl>
                                          <p:spTgt spid="10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2" st="2"/>
                                            </p:txEl>
                                          </p:spTgt>
                                        </p:tgtEl>
                                        <p:attrNameLst>
                                          <p:attrName>style.visibility</p:attrName>
                                        </p:attrNameLst>
                                      </p:cBhvr>
                                      <p:to>
                                        <p:strVal val="visible"/>
                                      </p:to>
                                    </p:set>
                                    <p:animEffect filter="fade" transition="in">
                                      <p:cBhvr>
                                        <p:cTn dur="1000"/>
                                        <p:tgtEl>
                                          <p:spTgt spid="10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3" st="3"/>
                                            </p:txEl>
                                          </p:spTgt>
                                        </p:tgtEl>
                                        <p:attrNameLst>
                                          <p:attrName>style.visibility</p:attrName>
                                        </p:attrNameLst>
                                      </p:cBhvr>
                                      <p:to>
                                        <p:strVal val="visible"/>
                                      </p:to>
                                    </p:set>
                                    <p:animEffect filter="fade" transition="in">
                                      <p:cBhvr>
                                        <p:cTn dur="1000"/>
                                        <p:tgtEl>
                                          <p:spTgt spid="10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par>
                                <p:cTn fill="hold" nodeType="with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p:nvPr/>
        </p:nvSpPr>
        <p:spPr>
          <a:xfrm>
            <a:off x="565675" y="880275"/>
            <a:ext cx="3978000" cy="16914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accent6"/>
                </a:solidFill>
                <a:latin typeface="Roboto Mono"/>
                <a:ea typeface="Roboto Mono"/>
                <a:cs typeface="Roboto Mono"/>
                <a:sym typeface="Roboto Mono"/>
              </a:rPr>
              <a:t>double [] = []</a:t>
            </a:r>
            <a:endParaRPr sz="1050">
              <a:solidFill>
                <a:schemeClr val="accent6"/>
              </a:solidFill>
              <a:latin typeface="Roboto Mono"/>
              <a:ea typeface="Roboto Mono"/>
              <a:cs typeface="Roboto Mono"/>
              <a:sym typeface="Roboto Mono"/>
            </a:endParaRPr>
          </a:p>
          <a:p>
            <a:pPr indent="0" lvl="0" marL="0" rtl="0" algn="l">
              <a:spcBef>
                <a:spcPts val="0"/>
              </a:spcBef>
              <a:spcAft>
                <a:spcPts val="0"/>
              </a:spcAft>
              <a:buNone/>
            </a:pPr>
            <a:r>
              <a:rPr lang="en" sz="1050">
                <a:solidFill>
                  <a:schemeClr val="accent6"/>
                </a:solidFill>
                <a:latin typeface="Roboto Mono"/>
                <a:ea typeface="Roboto Mono"/>
                <a:cs typeface="Roboto Mono"/>
                <a:sym typeface="Roboto Mono"/>
              </a:rPr>
              <a:t>double (x:xs)   = 2*x : double xs			</a:t>
            </a:r>
            <a:endParaRPr sz="1050">
              <a:solidFill>
                <a:schemeClr val="accent6"/>
              </a:solidFill>
              <a:latin typeface="Roboto Mono"/>
              <a:ea typeface="Roboto Mono"/>
              <a:cs typeface="Roboto Mono"/>
              <a:sym typeface="Roboto Mono"/>
            </a:endParaRPr>
          </a:p>
          <a:p>
            <a:pPr indent="0" lvl="0" marL="0" rtl="0" algn="l">
              <a:spcBef>
                <a:spcPts val="0"/>
              </a:spcBef>
              <a:spcAft>
                <a:spcPts val="0"/>
              </a:spcAft>
              <a:buNone/>
            </a:pPr>
            <a:r>
              <a:t/>
            </a:r>
            <a:endParaRPr sz="1050">
              <a:solidFill>
                <a:schemeClr val="accent6"/>
              </a:solidFill>
              <a:latin typeface="Roboto Mono"/>
              <a:ea typeface="Roboto Mono"/>
              <a:cs typeface="Roboto Mono"/>
              <a:sym typeface="Roboto Mono"/>
            </a:endParaRPr>
          </a:p>
          <a:p>
            <a:pPr indent="0" lvl="0" marL="0" rtl="0" algn="l">
              <a:spcBef>
                <a:spcPts val="0"/>
              </a:spcBef>
              <a:spcAft>
                <a:spcPts val="0"/>
              </a:spcAft>
              <a:buNone/>
            </a:pPr>
            <a:r>
              <a:rPr lang="en" sz="1050">
                <a:solidFill>
                  <a:schemeClr val="accent6"/>
                </a:solidFill>
                <a:latin typeface="Roboto Mono"/>
                <a:ea typeface="Roboto Mono"/>
                <a:cs typeface="Roboto Mono"/>
                <a:sym typeface="Roboto Mono"/>
              </a:rPr>
              <a:t>wordLen [] = []</a:t>
            </a:r>
            <a:endParaRPr sz="1050">
              <a:solidFill>
                <a:schemeClr val="accent6"/>
              </a:solidFill>
              <a:latin typeface="Roboto Mono"/>
              <a:ea typeface="Roboto Mono"/>
              <a:cs typeface="Roboto Mono"/>
              <a:sym typeface="Roboto Mono"/>
            </a:endParaRPr>
          </a:p>
          <a:p>
            <a:pPr indent="0" lvl="0" marL="0" rtl="0" algn="l">
              <a:spcBef>
                <a:spcPts val="0"/>
              </a:spcBef>
              <a:spcAft>
                <a:spcPts val="0"/>
              </a:spcAft>
              <a:buNone/>
            </a:pPr>
            <a:r>
              <a:rPr lang="en" sz="1050">
                <a:solidFill>
                  <a:schemeClr val="accent6"/>
                </a:solidFill>
                <a:latin typeface="Roboto Mono"/>
                <a:ea typeface="Roboto Mono"/>
                <a:cs typeface="Roboto Mono"/>
                <a:sym typeface="Roboto Mono"/>
              </a:rPr>
              <a:t>wordLen (x:xs)  = length x : wordLen xs        </a:t>
            </a:r>
            <a:endParaRPr sz="1050">
              <a:solidFill>
                <a:schemeClr val="accent6"/>
              </a:solidFill>
              <a:latin typeface="Roboto Mono"/>
              <a:ea typeface="Roboto Mono"/>
              <a:cs typeface="Roboto Mono"/>
              <a:sym typeface="Roboto Mono"/>
            </a:endParaRPr>
          </a:p>
          <a:p>
            <a:pPr indent="0" lvl="0" marL="0" rtl="0" algn="l">
              <a:spcBef>
                <a:spcPts val="0"/>
              </a:spcBef>
              <a:spcAft>
                <a:spcPts val="0"/>
              </a:spcAft>
              <a:buNone/>
            </a:pPr>
            <a:r>
              <a:t/>
            </a:r>
            <a:endParaRPr sz="1050">
              <a:solidFill>
                <a:schemeClr val="accent6"/>
              </a:solidFill>
              <a:latin typeface="Roboto Mono"/>
              <a:ea typeface="Roboto Mono"/>
              <a:cs typeface="Roboto Mono"/>
              <a:sym typeface="Roboto Mono"/>
            </a:endParaRPr>
          </a:p>
          <a:p>
            <a:pPr indent="0" lvl="0" marL="0" rtl="0" algn="l">
              <a:spcBef>
                <a:spcPts val="0"/>
              </a:spcBef>
              <a:spcAft>
                <a:spcPts val="0"/>
              </a:spcAft>
              <a:buNone/>
            </a:pPr>
            <a:r>
              <a:rPr lang="en" sz="1050">
                <a:solidFill>
                  <a:schemeClr val="accent6"/>
                </a:solidFill>
                <a:latin typeface="Roboto Mono"/>
                <a:ea typeface="Roboto Mono"/>
                <a:cs typeface="Roboto Mono"/>
                <a:sym typeface="Roboto Mono"/>
              </a:rPr>
              <a:t>rem7 [] = []						</a:t>
            </a:r>
            <a:endParaRPr sz="1050">
              <a:solidFill>
                <a:schemeClr val="accent6"/>
              </a:solidFill>
              <a:latin typeface="Roboto Mono"/>
              <a:ea typeface="Roboto Mono"/>
              <a:cs typeface="Roboto Mono"/>
              <a:sym typeface="Roboto Mono"/>
            </a:endParaRPr>
          </a:p>
          <a:p>
            <a:pPr indent="0" lvl="0" marL="0" rtl="0" algn="l">
              <a:spcBef>
                <a:spcPts val="0"/>
              </a:spcBef>
              <a:spcAft>
                <a:spcPts val="0"/>
              </a:spcAft>
              <a:buNone/>
            </a:pPr>
            <a:r>
              <a:rPr lang="en" sz="1050">
                <a:solidFill>
                  <a:schemeClr val="accent6"/>
                </a:solidFill>
                <a:latin typeface="Roboto Mono"/>
                <a:ea typeface="Roboto Mono"/>
                <a:cs typeface="Roboto Mono"/>
                <a:sym typeface="Roboto Mono"/>
              </a:rPr>
              <a:t>rem7 (x:xs)	     = rem x 7 : rem7 xs</a:t>
            </a:r>
            <a:endParaRPr sz="1050">
              <a:solidFill>
                <a:schemeClr val="accent6"/>
              </a:solidFill>
              <a:latin typeface="Roboto Mono"/>
              <a:ea typeface="Roboto Mono"/>
              <a:cs typeface="Roboto Mono"/>
              <a:sym typeface="Roboto Mono"/>
            </a:endParaRPr>
          </a:p>
          <a:p>
            <a:pPr indent="0" lvl="0" marL="0" rtl="0" algn="l">
              <a:spcBef>
                <a:spcPts val="0"/>
              </a:spcBef>
              <a:spcAft>
                <a:spcPts val="0"/>
              </a:spcAft>
              <a:buNone/>
            </a:pPr>
            <a:r>
              <a:t/>
            </a:r>
            <a:endParaRPr b="1" sz="1050">
              <a:solidFill>
                <a:schemeClr val="dk1"/>
              </a:solidFill>
              <a:latin typeface="Roboto Mono"/>
              <a:ea typeface="Roboto Mono"/>
              <a:cs typeface="Roboto Mono"/>
              <a:sym typeface="Roboto Mono"/>
            </a:endParaRPr>
          </a:p>
        </p:txBody>
      </p:sp>
      <p:sp>
        <p:nvSpPr>
          <p:cNvPr id="111" name="Google Shape;111;p19"/>
          <p:cNvSpPr txBox="1"/>
          <p:nvPr/>
        </p:nvSpPr>
        <p:spPr>
          <a:xfrm>
            <a:off x="5010125" y="932775"/>
            <a:ext cx="37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6"/>
                </a:solidFill>
                <a:latin typeface="Actor"/>
                <a:ea typeface="Actor"/>
                <a:cs typeface="Actor"/>
                <a:sym typeface="Actor"/>
              </a:rPr>
              <a:t>Three different functions</a:t>
            </a:r>
            <a:endParaRPr>
              <a:solidFill>
                <a:schemeClr val="accent6"/>
              </a:solidFill>
              <a:latin typeface="Actor"/>
              <a:ea typeface="Actor"/>
              <a:cs typeface="Actor"/>
              <a:sym typeface="Actor"/>
            </a:endParaRPr>
          </a:p>
        </p:txBody>
      </p:sp>
      <p:sp>
        <p:nvSpPr>
          <p:cNvPr id="112" name="Google Shape;112;p19"/>
          <p:cNvSpPr txBox="1"/>
          <p:nvPr/>
        </p:nvSpPr>
        <p:spPr>
          <a:xfrm>
            <a:off x="5010125" y="1304250"/>
            <a:ext cx="37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6"/>
                </a:solidFill>
                <a:latin typeface="Actor"/>
                <a:ea typeface="Actor"/>
                <a:cs typeface="Actor"/>
                <a:sym typeface="Actor"/>
              </a:rPr>
              <a:t>W</a:t>
            </a:r>
            <a:r>
              <a:rPr lang="en">
                <a:solidFill>
                  <a:schemeClr val="accent6"/>
                </a:solidFill>
                <a:latin typeface="Actor"/>
                <a:ea typeface="Actor"/>
                <a:cs typeface="Actor"/>
                <a:sym typeface="Actor"/>
              </a:rPr>
              <a:t>hat differentiates each from the others? </a:t>
            </a:r>
            <a:endParaRPr>
              <a:solidFill>
                <a:schemeClr val="accent6"/>
              </a:solidFill>
              <a:latin typeface="Actor"/>
              <a:ea typeface="Actor"/>
              <a:cs typeface="Actor"/>
              <a:sym typeface="Actor"/>
            </a:endParaRPr>
          </a:p>
        </p:txBody>
      </p:sp>
      <p:sp>
        <p:nvSpPr>
          <p:cNvPr id="113" name="Google Shape;113;p19"/>
          <p:cNvSpPr txBox="1"/>
          <p:nvPr/>
        </p:nvSpPr>
        <p:spPr>
          <a:xfrm>
            <a:off x="5010125" y="1704450"/>
            <a:ext cx="3773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Actor"/>
                <a:ea typeface="Actor"/>
                <a:cs typeface="Actor"/>
                <a:sym typeface="Actor"/>
              </a:rPr>
              <a:t>The function applied to each element </a:t>
            </a:r>
            <a:endParaRPr b="1">
              <a:solidFill>
                <a:schemeClr val="dk1"/>
              </a:solidFill>
              <a:latin typeface="Actor"/>
              <a:ea typeface="Actor"/>
              <a:cs typeface="Actor"/>
              <a:sym typeface="Actor"/>
            </a:endParaRPr>
          </a:p>
          <a:p>
            <a:pPr indent="457200" lvl="0" marL="0" rtl="0" algn="l">
              <a:spcBef>
                <a:spcPts val="0"/>
              </a:spcBef>
              <a:spcAft>
                <a:spcPts val="0"/>
              </a:spcAft>
              <a:buNone/>
            </a:pPr>
            <a:r>
              <a:rPr lang="en">
                <a:solidFill>
                  <a:schemeClr val="accent4"/>
                </a:solidFill>
                <a:latin typeface="Actor"/>
                <a:ea typeface="Actor"/>
                <a:cs typeface="Actor"/>
                <a:sym typeface="Actor"/>
              </a:rPr>
              <a:t>(*2)</a:t>
            </a:r>
            <a:r>
              <a:rPr lang="en">
                <a:solidFill>
                  <a:schemeClr val="accent6"/>
                </a:solidFill>
                <a:latin typeface="Actor"/>
                <a:ea typeface="Actor"/>
                <a:cs typeface="Actor"/>
                <a:sym typeface="Actor"/>
              </a:rPr>
              <a:t> ,  </a:t>
            </a:r>
            <a:r>
              <a:rPr lang="en">
                <a:solidFill>
                  <a:schemeClr val="accent4"/>
                </a:solidFill>
                <a:latin typeface="Actor"/>
                <a:ea typeface="Actor"/>
                <a:cs typeface="Actor"/>
                <a:sym typeface="Actor"/>
              </a:rPr>
              <a:t>length</a:t>
            </a:r>
            <a:r>
              <a:rPr lang="en">
                <a:solidFill>
                  <a:schemeClr val="accent6"/>
                </a:solidFill>
                <a:latin typeface="Actor"/>
                <a:ea typeface="Actor"/>
                <a:cs typeface="Actor"/>
                <a:sym typeface="Actor"/>
              </a:rPr>
              <a:t>,  </a:t>
            </a:r>
            <a:r>
              <a:rPr lang="en">
                <a:solidFill>
                  <a:schemeClr val="accent4"/>
                </a:solidFill>
                <a:latin typeface="Actor"/>
                <a:ea typeface="Actor"/>
                <a:cs typeface="Actor"/>
                <a:sym typeface="Actor"/>
              </a:rPr>
              <a:t>(flip rem 7) </a:t>
            </a:r>
            <a:r>
              <a:rPr lang="en">
                <a:solidFill>
                  <a:schemeClr val="accent6"/>
                </a:solidFill>
                <a:latin typeface="Actor"/>
                <a:ea typeface="Actor"/>
                <a:cs typeface="Actor"/>
                <a:sym typeface="Actor"/>
              </a:rPr>
              <a:t> </a:t>
            </a:r>
            <a:endParaRPr>
              <a:solidFill>
                <a:schemeClr val="accent6"/>
              </a:solidFill>
              <a:latin typeface="Actor"/>
              <a:ea typeface="Actor"/>
              <a:cs typeface="Actor"/>
              <a:sym typeface="Actor"/>
            </a:endParaRPr>
          </a:p>
        </p:txBody>
      </p:sp>
      <p:sp>
        <p:nvSpPr>
          <p:cNvPr id="114" name="Google Shape;114;p19"/>
          <p:cNvSpPr/>
          <p:nvPr/>
        </p:nvSpPr>
        <p:spPr>
          <a:xfrm>
            <a:off x="565675" y="3060750"/>
            <a:ext cx="3978000" cy="9741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latin typeface="Roboto Mono"/>
                <a:ea typeface="Roboto Mono"/>
                <a:cs typeface="Roboto Mono"/>
                <a:sym typeface="Roboto Mono"/>
              </a:rPr>
              <a:t>mapper _fn []     = []</a:t>
            </a:r>
            <a:endParaRPr sz="1050">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sz="105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050">
                <a:solidFill>
                  <a:schemeClr val="dk1"/>
                </a:solidFill>
                <a:latin typeface="Roboto Mono"/>
                <a:ea typeface="Roboto Mono"/>
                <a:cs typeface="Roboto Mono"/>
                <a:sym typeface="Roboto Mono"/>
              </a:rPr>
              <a:t>mapper  fn (x:xs) = fn x : mapper fn xs</a:t>
            </a:r>
            <a:endParaRPr sz="1050">
              <a:solidFill>
                <a:schemeClr val="dk1"/>
              </a:solidFill>
              <a:latin typeface="Roboto Mono"/>
              <a:ea typeface="Roboto Mono"/>
              <a:cs typeface="Roboto Mono"/>
              <a:sym typeface="Roboto Mono"/>
            </a:endParaRPr>
          </a:p>
        </p:txBody>
      </p:sp>
      <p:sp>
        <p:nvSpPr>
          <p:cNvPr id="115" name="Google Shape;115;p19"/>
          <p:cNvSpPr txBox="1"/>
          <p:nvPr/>
        </p:nvSpPr>
        <p:spPr>
          <a:xfrm>
            <a:off x="5010125" y="2899375"/>
            <a:ext cx="36534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87D787"/>
                </a:solidFill>
              </a:rPr>
              <a:t>*Main&gt; </a:t>
            </a:r>
            <a:r>
              <a:rPr lang="en">
                <a:solidFill>
                  <a:schemeClr val="accent4"/>
                </a:solidFill>
              </a:rPr>
              <a:t>mapper (*4) [1,2,3]</a:t>
            </a:r>
            <a:endParaRPr>
              <a:solidFill>
                <a:schemeClr val="accent4"/>
              </a:solidFill>
            </a:endParaRPr>
          </a:p>
          <a:p>
            <a:pPr indent="0" lvl="0" marL="0" rtl="0" algn="l">
              <a:lnSpc>
                <a:spcPct val="150000"/>
              </a:lnSpc>
              <a:spcBef>
                <a:spcPts val="0"/>
              </a:spcBef>
              <a:spcAft>
                <a:spcPts val="0"/>
              </a:spcAft>
              <a:buNone/>
            </a:pPr>
            <a:r>
              <a:rPr lang="en">
                <a:solidFill>
                  <a:schemeClr val="dk1"/>
                </a:solidFill>
              </a:rPr>
              <a:t>[4,8,12]</a:t>
            </a:r>
            <a:endParaRPr>
              <a:solidFill>
                <a:schemeClr val="dk1"/>
              </a:solidFill>
            </a:endParaRPr>
          </a:p>
          <a:p>
            <a:pPr indent="0" lvl="0" marL="0" rtl="0" algn="l">
              <a:spcBef>
                <a:spcPts val="0"/>
              </a:spcBef>
              <a:spcAft>
                <a:spcPts val="0"/>
              </a:spcAft>
              <a:buNone/>
            </a:pPr>
            <a:r>
              <a:rPr lang="en">
                <a:solidFill>
                  <a:srgbClr val="87D787"/>
                </a:solidFill>
              </a:rPr>
              <a:t>*Main&gt; </a:t>
            </a:r>
            <a:r>
              <a:rPr lang="en">
                <a:solidFill>
                  <a:schemeClr val="accent4"/>
                </a:solidFill>
              </a:rPr>
              <a:t>mapper length ["ant","bear"]</a:t>
            </a:r>
            <a:endParaRPr>
              <a:solidFill>
                <a:schemeClr val="accent4"/>
              </a:solidFill>
            </a:endParaRPr>
          </a:p>
          <a:p>
            <a:pPr indent="0" lvl="0" marL="0" rtl="0" algn="l">
              <a:lnSpc>
                <a:spcPct val="150000"/>
              </a:lnSpc>
              <a:spcBef>
                <a:spcPts val="0"/>
              </a:spcBef>
              <a:spcAft>
                <a:spcPts val="0"/>
              </a:spcAft>
              <a:buNone/>
            </a:pPr>
            <a:r>
              <a:rPr lang="en">
                <a:solidFill>
                  <a:schemeClr val="dk1"/>
                </a:solidFill>
              </a:rPr>
              <a:t>[3,4]</a:t>
            </a:r>
            <a:endParaRPr>
              <a:solidFill>
                <a:schemeClr val="dk1"/>
              </a:solidFill>
            </a:endParaRPr>
          </a:p>
          <a:p>
            <a:pPr indent="0" lvl="0" marL="0" rtl="0" algn="l">
              <a:spcBef>
                <a:spcPts val="0"/>
              </a:spcBef>
              <a:spcAft>
                <a:spcPts val="0"/>
              </a:spcAft>
              <a:buNone/>
            </a:pPr>
            <a:r>
              <a:rPr lang="en">
                <a:solidFill>
                  <a:srgbClr val="87D787"/>
                </a:solidFill>
              </a:rPr>
              <a:t>*Main&gt;</a:t>
            </a:r>
            <a:r>
              <a:rPr lang="en"/>
              <a:t> </a:t>
            </a:r>
            <a:r>
              <a:rPr lang="en">
                <a:solidFill>
                  <a:schemeClr val="accent4"/>
                </a:solidFill>
              </a:rPr>
              <a:t>mapper (flip rem 7) [6,7,8]</a:t>
            </a:r>
            <a:endParaRPr>
              <a:solidFill>
                <a:schemeClr val="accent4"/>
              </a:solidFill>
            </a:endParaRPr>
          </a:p>
          <a:p>
            <a:pPr indent="0" lvl="0" marL="0" rtl="0" algn="l">
              <a:spcBef>
                <a:spcPts val="0"/>
              </a:spcBef>
              <a:spcAft>
                <a:spcPts val="0"/>
              </a:spcAft>
              <a:buNone/>
            </a:pPr>
            <a:r>
              <a:rPr lang="en">
                <a:solidFill>
                  <a:schemeClr val="dk1"/>
                </a:solidFill>
              </a:rPr>
              <a:t>[6,0,1]</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p:nvPr/>
        </p:nvSpPr>
        <p:spPr>
          <a:xfrm>
            <a:off x="3038725" y="304800"/>
            <a:ext cx="3978000" cy="9741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latin typeface="Roboto Mono"/>
                <a:ea typeface="Roboto Mono"/>
                <a:cs typeface="Roboto Mono"/>
                <a:sym typeface="Roboto Mono"/>
              </a:rPr>
              <a:t>mapper _fn []     = []</a:t>
            </a:r>
            <a:endParaRPr sz="1050">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sz="105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050">
                <a:solidFill>
                  <a:schemeClr val="dk1"/>
                </a:solidFill>
                <a:latin typeface="Roboto Mono"/>
                <a:ea typeface="Roboto Mono"/>
                <a:cs typeface="Roboto Mono"/>
                <a:sym typeface="Roboto Mono"/>
              </a:rPr>
              <a:t>mapper  fn (x:xs) = fn x : mapper fn xs</a:t>
            </a:r>
            <a:endParaRPr sz="1050">
              <a:solidFill>
                <a:schemeClr val="dk1"/>
              </a:solidFill>
              <a:latin typeface="Roboto Mono"/>
              <a:ea typeface="Roboto Mono"/>
              <a:cs typeface="Roboto Mono"/>
              <a:sym typeface="Roboto Mono"/>
            </a:endParaRPr>
          </a:p>
        </p:txBody>
      </p:sp>
      <p:sp>
        <p:nvSpPr>
          <p:cNvPr id="121" name="Google Shape;121;p20"/>
          <p:cNvSpPr txBox="1"/>
          <p:nvPr/>
        </p:nvSpPr>
        <p:spPr>
          <a:xfrm>
            <a:off x="3038725" y="2707425"/>
            <a:ext cx="36534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87D787"/>
                </a:solidFill>
              </a:rPr>
              <a:t>*Main&gt; </a:t>
            </a:r>
            <a:r>
              <a:rPr lang="en">
                <a:solidFill>
                  <a:schemeClr val="accent4"/>
                </a:solidFill>
              </a:rPr>
              <a:t>map (*4) [1,2,3]</a:t>
            </a:r>
            <a:endParaRPr>
              <a:solidFill>
                <a:schemeClr val="accent4"/>
              </a:solidFill>
            </a:endParaRPr>
          </a:p>
          <a:p>
            <a:pPr indent="0" lvl="0" marL="0" rtl="0" algn="l">
              <a:lnSpc>
                <a:spcPct val="150000"/>
              </a:lnSpc>
              <a:spcBef>
                <a:spcPts val="0"/>
              </a:spcBef>
              <a:spcAft>
                <a:spcPts val="0"/>
              </a:spcAft>
              <a:buNone/>
            </a:pPr>
            <a:r>
              <a:rPr lang="en">
                <a:solidFill>
                  <a:schemeClr val="dk1"/>
                </a:solidFill>
              </a:rPr>
              <a:t>[4,8,12]</a:t>
            </a:r>
            <a:endParaRPr>
              <a:solidFill>
                <a:schemeClr val="dk1"/>
              </a:solidFill>
            </a:endParaRPr>
          </a:p>
          <a:p>
            <a:pPr indent="0" lvl="0" marL="0" rtl="0" algn="l">
              <a:spcBef>
                <a:spcPts val="0"/>
              </a:spcBef>
              <a:spcAft>
                <a:spcPts val="0"/>
              </a:spcAft>
              <a:buNone/>
            </a:pPr>
            <a:r>
              <a:rPr lang="en">
                <a:solidFill>
                  <a:srgbClr val="87D787"/>
                </a:solidFill>
              </a:rPr>
              <a:t>*Main&gt; </a:t>
            </a:r>
            <a:r>
              <a:rPr lang="en">
                <a:solidFill>
                  <a:schemeClr val="accent4"/>
                </a:solidFill>
              </a:rPr>
              <a:t>map length ["ant","bear"]</a:t>
            </a:r>
            <a:endParaRPr>
              <a:solidFill>
                <a:schemeClr val="accent4"/>
              </a:solidFill>
            </a:endParaRPr>
          </a:p>
          <a:p>
            <a:pPr indent="0" lvl="0" marL="0" rtl="0" algn="l">
              <a:lnSpc>
                <a:spcPct val="150000"/>
              </a:lnSpc>
              <a:spcBef>
                <a:spcPts val="0"/>
              </a:spcBef>
              <a:spcAft>
                <a:spcPts val="0"/>
              </a:spcAft>
              <a:buNone/>
            </a:pPr>
            <a:r>
              <a:rPr lang="en">
                <a:solidFill>
                  <a:schemeClr val="dk1"/>
                </a:solidFill>
              </a:rPr>
              <a:t>[3,4]</a:t>
            </a:r>
            <a:endParaRPr>
              <a:solidFill>
                <a:schemeClr val="dk1"/>
              </a:solidFill>
            </a:endParaRPr>
          </a:p>
          <a:p>
            <a:pPr indent="0" lvl="0" marL="0" rtl="0" algn="l">
              <a:spcBef>
                <a:spcPts val="0"/>
              </a:spcBef>
              <a:spcAft>
                <a:spcPts val="0"/>
              </a:spcAft>
              <a:buNone/>
            </a:pPr>
            <a:r>
              <a:rPr lang="en">
                <a:solidFill>
                  <a:srgbClr val="87D787"/>
                </a:solidFill>
              </a:rPr>
              <a:t>*Main&gt;</a:t>
            </a:r>
            <a:r>
              <a:rPr lang="en"/>
              <a:t> </a:t>
            </a:r>
            <a:r>
              <a:rPr lang="en">
                <a:solidFill>
                  <a:schemeClr val="accent4"/>
                </a:solidFill>
              </a:rPr>
              <a:t>map (flip rem 7) [6,7,8]</a:t>
            </a:r>
            <a:endParaRPr>
              <a:solidFill>
                <a:schemeClr val="accent4"/>
              </a:solidFill>
            </a:endParaRPr>
          </a:p>
          <a:p>
            <a:pPr indent="0" lvl="0" marL="0" rtl="0" algn="l">
              <a:spcBef>
                <a:spcPts val="0"/>
              </a:spcBef>
              <a:spcAft>
                <a:spcPts val="0"/>
              </a:spcAft>
              <a:buNone/>
            </a:pPr>
            <a:r>
              <a:rPr lang="en">
                <a:solidFill>
                  <a:schemeClr val="dk1"/>
                </a:solidFill>
              </a:rPr>
              <a:t>[6,0,1]</a:t>
            </a:r>
            <a:endParaRPr>
              <a:latin typeface="Average"/>
              <a:ea typeface="Average"/>
              <a:cs typeface="Average"/>
              <a:sym typeface="Average"/>
            </a:endParaRPr>
          </a:p>
        </p:txBody>
      </p:sp>
      <p:sp>
        <p:nvSpPr>
          <p:cNvPr id="122" name="Google Shape;122;p20"/>
          <p:cNvSpPr txBox="1"/>
          <p:nvPr/>
        </p:nvSpPr>
        <p:spPr>
          <a:xfrm>
            <a:off x="3038725" y="1754663"/>
            <a:ext cx="5179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accent6"/>
                </a:solidFill>
                <a:latin typeface="Actor"/>
                <a:ea typeface="Actor"/>
                <a:cs typeface="Actor"/>
                <a:sym typeface="Actor"/>
              </a:rPr>
              <a:t>Standard Haskell library function:  </a:t>
            </a:r>
            <a:r>
              <a:rPr b="1" lang="en" sz="1900">
                <a:solidFill>
                  <a:schemeClr val="accent4"/>
                </a:solidFill>
                <a:latin typeface="Actor"/>
                <a:ea typeface="Actor"/>
                <a:cs typeface="Actor"/>
                <a:sym typeface="Actor"/>
              </a:rPr>
              <a:t>map</a:t>
            </a:r>
            <a:endParaRPr b="1" sz="1900">
              <a:solidFill>
                <a:schemeClr val="accent4"/>
              </a:solidFill>
              <a:latin typeface="Actor"/>
              <a:ea typeface="Actor"/>
              <a:cs typeface="Actor"/>
              <a:sym typeface="Acto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1"/>
          <p:cNvSpPr/>
          <p:nvPr/>
        </p:nvSpPr>
        <p:spPr>
          <a:xfrm>
            <a:off x="565675" y="880275"/>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double </a:t>
            </a:r>
            <a:r>
              <a:rPr lang="en" sz="1050">
                <a:solidFill>
                  <a:srgbClr val="569CD6"/>
                </a:solidFill>
                <a:latin typeface="Roboto Mono"/>
                <a:ea typeface="Roboto Mono"/>
                <a:cs typeface="Roboto Mono"/>
                <a:sym typeface="Roboto Mono"/>
              </a:rPr>
              <a:t>[]</a:t>
            </a:r>
            <a:r>
              <a:rPr lang="en" sz="1050">
                <a:solidFill>
                  <a:srgbClr val="D4D4D4"/>
                </a:solidFill>
                <a:latin typeface="Roboto Mono"/>
                <a:ea typeface="Roboto Mono"/>
                <a:cs typeface="Roboto Mono"/>
                <a:sym typeface="Roboto Mono"/>
              </a:rPr>
              <a:t> = </a:t>
            </a:r>
            <a:r>
              <a:rPr lang="en" sz="1050">
                <a:solidFill>
                  <a:srgbClr val="569CD6"/>
                </a:solidFill>
                <a:latin typeface="Roboto Mono"/>
                <a:ea typeface="Roboto Mono"/>
                <a:cs typeface="Roboto Mono"/>
                <a:sym typeface="Roboto Mono"/>
              </a:rPr>
              <a:t>[]</a:t>
            </a:r>
            <a:endParaRPr sz="1050">
              <a:solidFill>
                <a:srgbClr val="569CD6"/>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D4D4D4"/>
                </a:solidFill>
                <a:latin typeface="Roboto Mono"/>
                <a:ea typeface="Roboto Mono"/>
                <a:cs typeface="Roboto Mono"/>
                <a:sym typeface="Roboto Mono"/>
              </a:rPr>
              <a:t>double (x:xs) = 2*x : double fn xs</a:t>
            </a:r>
            <a:endParaRPr sz="105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9CD6"/>
                </a:solidFill>
                <a:latin typeface="Roboto Mono"/>
                <a:ea typeface="Roboto Mono"/>
                <a:cs typeface="Roboto Mono"/>
                <a:sym typeface="Roboto Mono"/>
              </a:rPr>
              <a:t>Prelude&gt; </a:t>
            </a:r>
            <a:r>
              <a:rPr lang="en" sz="1050">
                <a:solidFill>
                  <a:schemeClr val="accent4"/>
                </a:solidFill>
                <a:latin typeface="Roboto Mono"/>
                <a:ea typeface="Roboto Mono"/>
                <a:cs typeface="Roboto Mono"/>
                <a:sym typeface="Roboto Mono"/>
              </a:rPr>
              <a:t>double [ 1, 2, 3 ]</a:t>
            </a:r>
            <a:endParaRPr sz="1050">
              <a:solidFill>
                <a:schemeClr val="accent4"/>
              </a:solidFill>
              <a:latin typeface="Roboto Mono"/>
              <a:ea typeface="Roboto Mono"/>
              <a:cs typeface="Roboto Mono"/>
              <a:sym typeface="Roboto Mono"/>
            </a:endParaRPr>
          </a:p>
          <a:p>
            <a:pPr indent="0" lvl="0" marL="0" rtl="0" algn="l">
              <a:spcBef>
                <a:spcPts val="0"/>
              </a:spcBef>
              <a:spcAft>
                <a:spcPts val="0"/>
              </a:spcAft>
              <a:buNone/>
            </a:pPr>
            <a:r>
              <a:t/>
            </a:r>
            <a:endParaRPr/>
          </a:p>
        </p:txBody>
      </p:sp>
      <p:sp>
        <p:nvSpPr>
          <p:cNvPr id="128" name="Google Shape;128;p21"/>
          <p:cNvSpPr txBox="1"/>
          <p:nvPr/>
        </p:nvSpPr>
        <p:spPr>
          <a:xfrm>
            <a:off x="565675" y="2318850"/>
            <a:ext cx="3000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Mono"/>
                <a:ea typeface="Roboto Mono"/>
                <a:cs typeface="Roboto Mono"/>
                <a:sym typeface="Roboto Mono"/>
              </a:rPr>
              <a:t>[ 1,    2,    3 ]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accent5"/>
                </a:solidFill>
                <a:latin typeface="Roboto Mono"/>
                <a:ea typeface="Roboto Mono"/>
                <a:cs typeface="Roboto Mono"/>
                <a:sym typeface="Roboto Mono"/>
              </a:rPr>
              <a:t>  ↓     ↓    ↓</a:t>
            </a:r>
            <a:endParaRPr>
              <a:solidFill>
                <a:schemeClr val="accent5"/>
              </a:solidFill>
              <a:latin typeface="Roboto Mono"/>
              <a:ea typeface="Roboto Mono"/>
              <a:cs typeface="Roboto Mono"/>
              <a:sym typeface="Roboto Mono"/>
            </a:endParaRPr>
          </a:p>
          <a:p>
            <a:pPr indent="0" lvl="0" marL="0" rtl="0" algn="l">
              <a:spcBef>
                <a:spcPts val="0"/>
              </a:spcBef>
              <a:spcAft>
                <a:spcPts val="0"/>
              </a:spcAft>
              <a:buNone/>
            </a:pPr>
            <a:r>
              <a:rPr lang="en">
                <a:solidFill>
                  <a:schemeClr val="accent5"/>
                </a:solidFill>
                <a:latin typeface="Roboto Mono"/>
                <a:ea typeface="Roboto Mono"/>
                <a:cs typeface="Roboto Mono"/>
                <a:sym typeface="Roboto Mono"/>
              </a:rPr>
              <a:t> (*2)  (*2)  (*2)</a:t>
            </a:r>
            <a:endParaRPr>
              <a:solidFill>
                <a:schemeClr val="accent5"/>
              </a:solidFill>
              <a:latin typeface="Roboto Mono"/>
              <a:ea typeface="Roboto Mono"/>
              <a:cs typeface="Roboto Mono"/>
              <a:sym typeface="Roboto Mono"/>
            </a:endParaRPr>
          </a:p>
          <a:p>
            <a:pPr indent="0" lvl="0" marL="0" rtl="0" algn="l">
              <a:spcBef>
                <a:spcPts val="0"/>
              </a:spcBef>
              <a:spcAft>
                <a:spcPts val="0"/>
              </a:spcAft>
              <a:buNone/>
            </a:pPr>
            <a:r>
              <a:rPr lang="en">
                <a:solidFill>
                  <a:schemeClr val="accent5"/>
                </a:solidFill>
                <a:latin typeface="Roboto Mono"/>
                <a:ea typeface="Roboto Mono"/>
                <a:cs typeface="Roboto Mono"/>
                <a:sym typeface="Roboto Mono"/>
              </a:rPr>
              <a:t>  ↓     ↓    ↓</a:t>
            </a:r>
            <a:endParaRPr>
              <a:solidFill>
                <a:schemeClr val="accent5"/>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[ 2,    4,    6 ]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accent5"/>
              </a:solidFill>
              <a:latin typeface="Roboto Mono"/>
              <a:ea typeface="Roboto Mono"/>
              <a:cs typeface="Roboto Mono"/>
              <a:sym typeface="Roboto Mono"/>
            </a:endParaRPr>
          </a:p>
        </p:txBody>
      </p:sp>
      <p:sp>
        <p:nvSpPr>
          <p:cNvPr id="129" name="Google Shape;129;p21"/>
          <p:cNvSpPr/>
          <p:nvPr/>
        </p:nvSpPr>
        <p:spPr>
          <a:xfrm>
            <a:off x="4947575" y="880275"/>
            <a:ext cx="3519900" cy="1018200"/>
          </a:xfrm>
          <a:prstGeom prst="roundRect">
            <a:avLst>
              <a:gd fmla="val 6579" name="adj"/>
            </a:avLst>
          </a:prstGeom>
          <a:solidFill>
            <a:srgbClr val="080808"/>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sumList [] = 0</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chemeClr val="dk1"/>
                </a:solidFill>
                <a:latin typeface="Roboto Mono"/>
                <a:ea typeface="Roboto Mono"/>
                <a:cs typeface="Roboto Mono"/>
                <a:sym typeface="Roboto Mono"/>
              </a:rPr>
              <a:t>sumList (x:xs) = x + sumList xs</a:t>
            </a:r>
            <a:endParaRPr sz="1050">
              <a:solidFill>
                <a:schemeClr val="dk1"/>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050">
                <a:solidFill>
                  <a:srgbClr val="569CD6"/>
                </a:solidFill>
                <a:latin typeface="Roboto Mono"/>
                <a:ea typeface="Roboto Mono"/>
                <a:cs typeface="Roboto Mono"/>
                <a:sym typeface="Roboto Mono"/>
              </a:rPr>
              <a:t>Prelude&gt; </a:t>
            </a:r>
            <a:r>
              <a:rPr lang="en" sz="1050">
                <a:solidFill>
                  <a:schemeClr val="accent4"/>
                </a:solidFill>
                <a:latin typeface="Roboto Mono"/>
                <a:ea typeface="Roboto Mono"/>
                <a:cs typeface="Roboto Mono"/>
                <a:sym typeface="Roboto Mono"/>
              </a:rPr>
              <a:t>sumList [ 1, 2, 3 ]</a:t>
            </a:r>
            <a:endParaRPr sz="1050">
              <a:solidFill>
                <a:schemeClr val="accent4"/>
              </a:solidFill>
              <a:latin typeface="Roboto Mono"/>
              <a:ea typeface="Roboto Mono"/>
              <a:cs typeface="Roboto Mono"/>
              <a:sym typeface="Roboto Mono"/>
            </a:endParaRPr>
          </a:p>
          <a:p>
            <a:pPr indent="0" lvl="0" marL="0" rtl="0" algn="l">
              <a:spcBef>
                <a:spcPts val="0"/>
              </a:spcBef>
              <a:spcAft>
                <a:spcPts val="0"/>
              </a:spcAft>
              <a:buNone/>
            </a:pPr>
            <a:r>
              <a:t/>
            </a:r>
            <a:endParaRPr/>
          </a:p>
        </p:txBody>
      </p:sp>
      <p:sp>
        <p:nvSpPr>
          <p:cNvPr id="130" name="Google Shape;130;p21"/>
          <p:cNvSpPr txBox="1"/>
          <p:nvPr/>
        </p:nvSpPr>
        <p:spPr>
          <a:xfrm>
            <a:off x="4947575" y="237292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sumList [ 1, 2, 3 ]</a:t>
            </a:r>
            <a:endParaRPr>
              <a:solidFill>
                <a:srgbClr val="D9EAD3"/>
              </a:solidFill>
            </a:endParaRPr>
          </a:p>
        </p:txBody>
      </p:sp>
      <p:sp>
        <p:nvSpPr>
          <p:cNvPr id="131" name="Google Shape;131;p21"/>
          <p:cNvSpPr txBox="1"/>
          <p:nvPr/>
        </p:nvSpPr>
        <p:spPr>
          <a:xfrm>
            <a:off x="4947575" y="267722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sumList 1 : 2 : 3 : []</a:t>
            </a:r>
            <a:endParaRPr>
              <a:solidFill>
                <a:srgbClr val="D9EAD3"/>
              </a:solidFill>
            </a:endParaRPr>
          </a:p>
        </p:txBody>
      </p:sp>
      <p:sp>
        <p:nvSpPr>
          <p:cNvPr id="132" name="Google Shape;132;p21"/>
          <p:cNvSpPr txBox="1"/>
          <p:nvPr/>
        </p:nvSpPr>
        <p:spPr>
          <a:xfrm>
            <a:off x="4947575" y="306572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1 + sumList 2 : 3 : []</a:t>
            </a:r>
            <a:endParaRPr>
              <a:solidFill>
                <a:srgbClr val="D9EAD3"/>
              </a:solidFill>
            </a:endParaRPr>
          </a:p>
        </p:txBody>
      </p:sp>
      <p:sp>
        <p:nvSpPr>
          <p:cNvPr id="133" name="Google Shape;133;p21"/>
          <p:cNvSpPr txBox="1"/>
          <p:nvPr/>
        </p:nvSpPr>
        <p:spPr>
          <a:xfrm>
            <a:off x="4947575" y="3331450"/>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1 + 2 + sumList 3 : []</a:t>
            </a:r>
            <a:endParaRPr>
              <a:solidFill>
                <a:srgbClr val="D9EAD3"/>
              </a:solidFill>
            </a:endParaRPr>
          </a:p>
        </p:txBody>
      </p:sp>
      <p:sp>
        <p:nvSpPr>
          <p:cNvPr id="134" name="Google Shape;134;p21"/>
          <p:cNvSpPr txBox="1"/>
          <p:nvPr/>
        </p:nvSpPr>
        <p:spPr>
          <a:xfrm>
            <a:off x="4947575" y="359717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1 + 2 + 3 + sumList []</a:t>
            </a:r>
            <a:endParaRPr>
              <a:solidFill>
                <a:srgbClr val="D9EAD3"/>
              </a:solidFill>
            </a:endParaRPr>
          </a:p>
        </p:txBody>
      </p:sp>
      <p:sp>
        <p:nvSpPr>
          <p:cNvPr id="135" name="Google Shape;135;p21"/>
          <p:cNvSpPr txBox="1"/>
          <p:nvPr/>
        </p:nvSpPr>
        <p:spPr>
          <a:xfrm>
            <a:off x="4947575" y="3862900"/>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9EAD3"/>
                </a:solidFill>
                <a:latin typeface="Roboto Mono"/>
                <a:ea typeface="Roboto Mono"/>
                <a:cs typeface="Roboto Mono"/>
                <a:sym typeface="Roboto Mono"/>
              </a:rPr>
              <a:t>1 + 2 + 3 + 0</a:t>
            </a:r>
            <a:endParaRPr>
              <a:solidFill>
                <a:srgbClr val="D9EAD3"/>
              </a:solidFill>
            </a:endParaRPr>
          </a:p>
        </p:txBody>
      </p:sp>
      <p:sp>
        <p:nvSpPr>
          <p:cNvPr id="136" name="Google Shape;136;p21"/>
          <p:cNvSpPr txBox="1"/>
          <p:nvPr/>
        </p:nvSpPr>
        <p:spPr>
          <a:xfrm>
            <a:off x="4947575" y="412862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b="1" lang="en" sz="1050">
                <a:solidFill>
                  <a:schemeClr val="dk1"/>
                </a:solidFill>
                <a:latin typeface="Roboto Mono"/>
                <a:ea typeface="Roboto Mono"/>
                <a:cs typeface="Roboto Mono"/>
                <a:sym typeface="Roboto Mono"/>
              </a:rPr>
              <a:t>6</a:t>
            </a:r>
            <a:endParaRPr b="1">
              <a:solidFill>
                <a:schemeClr val="dk1"/>
              </a:solidFill>
            </a:endParaRPr>
          </a:p>
        </p:txBody>
      </p:sp>
      <p:sp>
        <p:nvSpPr>
          <p:cNvPr id="137" name="Google Shape;137;p21"/>
          <p:cNvSpPr txBox="1"/>
          <p:nvPr/>
        </p:nvSpPr>
        <p:spPr>
          <a:xfrm>
            <a:off x="254425" y="-551175"/>
            <a:ext cx="4070400" cy="634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0000">
                <a:solidFill>
                  <a:srgbClr val="87D787"/>
                </a:solidFill>
              </a:rPr>
              <a:t>✓</a:t>
            </a:r>
            <a:endParaRPr sz="40000">
              <a:solidFill>
                <a:srgbClr val="87D787"/>
              </a:solidFill>
              <a:latin typeface="Average"/>
              <a:ea typeface="Average"/>
              <a:cs typeface="Average"/>
              <a:sym typeface="Average"/>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